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9" r:id="rId15"/>
    <p:sldId id="283" r:id="rId16"/>
    <p:sldId id="280" r:id="rId17"/>
    <p:sldId id="281" r:id="rId18"/>
    <p:sldId id="282" r:id="rId19"/>
    <p:sldId id="262" r:id="rId20"/>
    <p:sldId id="274" r:id="rId21"/>
    <p:sldId id="264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6" y="576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27F0-62F5-49A4-B95C-6ADE8117F6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444F2-9930-454A-BF83-025C72470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1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444F2-9930-454A-BF83-025C72470C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453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2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85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481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59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0148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02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3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5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0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9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56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19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1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1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E3E25-2B40-4301-A384-277575FAE5CB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0C21DB7-E7F8-4F69-A6FF-BA2C89A7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7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5673" y="736270"/>
            <a:ext cx="9758939" cy="4041111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Коррекция звукопроизношения: занятия дома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r>
              <a:rPr lang="ru-RU" dirty="0" smtClean="0"/>
              <a:t>Учитель-логопед: Ольга Викторовна Четвергова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9525" y="486888"/>
            <a:ext cx="771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МУНИЦИПАЛЬНОЕ АВТОНОМНОЕ </a:t>
            </a:r>
            <a:r>
              <a:rPr lang="ru-RU" sz="1600" dirty="0" smtClean="0"/>
              <a:t>ОБЩЕОБРАЗОВАТЕЛЬНОЕ </a:t>
            </a:r>
            <a:r>
              <a:rPr lang="ru-RU" sz="1600" dirty="0" smtClean="0"/>
              <a:t>УЧРЕЖДЕНИЕ</a:t>
            </a:r>
          </a:p>
          <a:p>
            <a:pPr algn="ctr"/>
            <a:r>
              <a:rPr lang="ru-RU" sz="1600" dirty="0" smtClean="0"/>
              <a:t>«СРЕДНЯЯ ШКОЛА-ИНТЕРНАТ № 1 ИМЕНИ В.П.СИНЯКОВА»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254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919" y="624110"/>
            <a:ext cx="10141528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фонематического восприятия изучаемого звука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512" y="2133600"/>
            <a:ext cx="11077100" cy="49084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«Поймай звук»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«Рыбка»  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по счету звук в слове?»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«Послушай и прохлопай»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«Послушай и нарисуй»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«Поймай ошибку»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047" y="213756"/>
            <a:ext cx="9794565" cy="961901"/>
          </a:xfrm>
        </p:spPr>
        <p:txBody>
          <a:bodyPr/>
          <a:lstStyle/>
          <a:p>
            <a:pPr algn="ctr"/>
            <a:r>
              <a:rPr lang="ru-RU" dirty="0" smtClean="0"/>
              <a:t>4. Развитие мелкой  моторики рук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1" y="3392488"/>
            <a:ext cx="3736917" cy="280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39" y="907919"/>
            <a:ext cx="4061175" cy="3619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96" y="3255417"/>
            <a:ext cx="4467807" cy="33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297" y="201882"/>
            <a:ext cx="9904020" cy="15081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135" y="1425039"/>
            <a:ext cx="11495314" cy="5118265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Постановка звука – процесс обучения ребенка правильному произношению самого звука.</a:t>
            </a:r>
          </a:p>
          <a:p>
            <a:pPr marL="0" indent="0" algn="ctr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4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740" y="320634"/>
            <a:ext cx="11493585" cy="5590588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Автоматизация звука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слогах (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ра-ро-ры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ар-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-ор, ара-ора-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ыра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97" y="3193786"/>
            <a:ext cx="9827792" cy="341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65" y="114300"/>
            <a:ext cx="66294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6925" y="843033"/>
            <a:ext cx="967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Чебурашке дали задание прочитать слоги и зачеркнуть все слоги РУ. Проверь, все правильно?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16" y="2173184"/>
            <a:ext cx="9274628" cy="24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669" y="208474"/>
            <a:ext cx="8911687" cy="1280890"/>
          </a:xfrm>
        </p:spPr>
        <p:txBody>
          <a:bodyPr/>
          <a:lstStyle/>
          <a:p>
            <a:r>
              <a:rPr lang="ru-RU" dirty="0" smtClean="0"/>
              <a:t>Автоматизация в словах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9" y="848919"/>
            <a:ext cx="4702628" cy="62177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81403" y="848919"/>
            <a:ext cx="65195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1. Спой «песенку мотора».</a:t>
            </a:r>
          </a:p>
          <a:p>
            <a:r>
              <a:rPr lang="ru-RU" sz="1600" dirty="0"/>
              <a:t>Произнеси звук Р длительно на одном выдохе: р-р-р…</a:t>
            </a:r>
          </a:p>
          <a:p>
            <a:r>
              <a:rPr lang="ru-RU" sz="1600" dirty="0"/>
              <a:t> </a:t>
            </a:r>
          </a:p>
          <a:p>
            <a:r>
              <a:rPr lang="ru-RU" sz="1600" dirty="0"/>
              <a:t>2. Повтори прямые слоги со звуком Р.</a:t>
            </a:r>
          </a:p>
          <a:p>
            <a:r>
              <a:rPr lang="ru-RU" sz="1600" dirty="0"/>
              <a:t>Ра — </a:t>
            </a:r>
            <a:r>
              <a:rPr lang="ru-RU" sz="1600" dirty="0" err="1"/>
              <a:t>ро</a:t>
            </a:r>
            <a:r>
              <a:rPr lang="ru-RU" sz="1600" dirty="0"/>
              <a:t> — </a:t>
            </a:r>
            <a:r>
              <a:rPr lang="ru-RU" sz="1600" dirty="0" err="1"/>
              <a:t>ру</a:t>
            </a:r>
            <a:r>
              <a:rPr lang="ru-RU" sz="1600" dirty="0"/>
              <a:t> — </a:t>
            </a:r>
            <a:r>
              <a:rPr lang="ru-RU" sz="1600" dirty="0" err="1"/>
              <a:t>ры</a:t>
            </a:r>
            <a:endParaRPr lang="ru-RU" sz="1600" dirty="0"/>
          </a:p>
          <a:p>
            <a:r>
              <a:rPr lang="ru-RU" sz="1600" dirty="0"/>
              <a:t>3. Повтори обратные слоги со звуком Р.</a:t>
            </a:r>
          </a:p>
          <a:p>
            <a:r>
              <a:rPr lang="ru-RU" sz="1600" dirty="0"/>
              <a:t>Ар — ор — </a:t>
            </a:r>
            <a:r>
              <a:rPr lang="ru-RU" sz="1600" dirty="0" err="1"/>
              <a:t>ур</a:t>
            </a:r>
            <a:r>
              <a:rPr lang="ru-RU" sz="1600" dirty="0"/>
              <a:t> — </a:t>
            </a:r>
            <a:r>
              <a:rPr lang="ru-RU" sz="1600" dirty="0" err="1"/>
              <a:t>ыр</a:t>
            </a:r>
            <a:r>
              <a:rPr lang="ru-RU" sz="1600" dirty="0"/>
              <a:t> — </a:t>
            </a:r>
            <a:r>
              <a:rPr lang="ru-RU" sz="1600" dirty="0" err="1"/>
              <a:t>ир</a:t>
            </a:r>
            <a:r>
              <a:rPr lang="ru-RU" sz="1600" dirty="0"/>
              <a:t> — ер — ёр — юр — яр</a:t>
            </a:r>
          </a:p>
          <a:p>
            <a:r>
              <a:rPr lang="ru-RU" sz="1600" dirty="0"/>
              <a:t>4. Повтори слоги, где звук Р находится между гласными.</a:t>
            </a:r>
          </a:p>
          <a:p>
            <a:r>
              <a:rPr lang="ru-RU" sz="1600" dirty="0"/>
              <a:t>Ара — </a:t>
            </a:r>
            <a:r>
              <a:rPr lang="ru-RU" sz="1600" dirty="0" err="1"/>
              <a:t>аро</a:t>
            </a:r>
            <a:r>
              <a:rPr lang="ru-RU" sz="1600" dirty="0"/>
              <a:t> — ару — ары ора — </a:t>
            </a:r>
            <a:r>
              <a:rPr lang="ru-RU" sz="1600" dirty="0" err="1"/>
              <a:t>оро</a:t>
            </a:r>
            <a:r>
              <a:rPr lang="ru-RU" sz="1600" dirty="0"/>
              <a:t> — ору — </a:t>
            </a:r>
            <a:r>
              <a:rPr lang="ru-RU" sz="1600" dirty="0" err="1"/>
              <a:t>оры</a:t>
            </a:r>
            <a:endParaRPr lang="ru-RU" sz="1600" dirty="0"/>
          </a:p>
          <a:p>
            <a:r>
              <a:rPr lang="ru-RU" sz="1600" dirty="0"/>
              <a:t>ура — уро — </a:t>
            </a:r>
            <a:r>
              <a:rPr lang="ru-RU" sz="1600" dirty="0" err="1"/>
              <a:t>уру</a:t>
            </a:r>
            <a:r>
              <a:rPr lang="ru-RU" sz="1600" dirty="0"/>
              <a:t> — </a:t>
            </a:r>
            <a:r>
              <a:rPr lang="ru-RU" sz="1600" dirty="0" err="1"/>
              <a:t>уры</a:t>
            </a:r>
            <a:r>
              <a:rPr lang="ru-RU" sz="1600" dirty="0"/>
              <a:t> </a:t>
            </a:r>
            <a:r>
              <a:rPr lang="ru-RU" sz="1600" dirty="0" err="1"/>
              <a:t>ыра</a:t>
            </a:r>
            <a:r>
              <a:rPr lang="ru-RU" sz="1600" dirty="0"/>
              <a:t> — </a:t>
            </a:r>
            <a:r>
              <a:rPr lang="ru-RU" sz="1600" dirty="0" err="1"/>
              <a:t>ыро</a:t>
            </a:r>
            <a:r>
              <a:rPr lang="ru-RU" sz="1600" dirty="0"/>
              <a:t> — </a:t>
            </a:r>
            <a:r>
              <a:rPr lang="ru-RU" sz="1600" dirty="0" err="1"/>
              <a:t>ыру</a:t>
            </a:r>
            <a:r>
              <a:rPr lang="ru-RU" sz="1600" dirty="0"/>
              <a:t> — </a:t>
            </a:r>
            <a:r>
              <a:rPr lang="ru-RU" sz="1600" dirty="0" err="1"/>
              <a:t>ыры</a:t>
            </a:r>
            <a:endParaRPr lang="ru-RU" sz="1600" dirty="0"/>
          </a:p>
          <a:p>
            <a:r>
              <a:rPr lang="ru-RU" sz="1600" dirty="0"/>
              <a:t>5. Повтори прямые слоги со стечением согласных.</a:t>
            </a:r>
          </a:p>
          <a:p>
            <a:r>
              <a:rPr lang="ru-RU" sz="1600" dirty="0" err="1"/>
              <a:t>Тра</a:t>
            </a:r>
            <a:r>
              <a:rPr lang="ru-RU" sz="1600" dirty="0"/>
              <a:t> — </a:t>
            </a:r>
            <a:r>
              <a:rPr lang="ru-RU" sz="1600" dirty="0" err="1"/>
              <a:t>тро</a:t>
            </a:r>
            <a:r>
              <a:rPr lang="ru-RU" sz="1600" dirty="0"/>
              <a:t> — тру — </a:t>
            </a:r>
            <a:r>
              <a:rPr lang="ru-RU" sz="1600" dirty="0" err="1"/>
              <a:t>тры</a:t>
            </a:r>
            <a:r>
              <a:rPr lang="ru-RU" sz="1600" dirty="0"/>
              <a:t> </a:t>
            </a:r>
            <a:r>
              <a:rPr lang="ru-RU" sz="1600" dirty="0" err="1"/>
              <a:t>дра</a:t>
            </a:r>
            <a:r>
              <a:rPr lang="ru-RU" sz="1600" dirty="0"/>
              <a:t> — </a:t>
            </a:r>
            <a:r>
              <a:rPr lang="ru-RU" sz="1600" dirty="0" err="1"/>
              <a:t>дро</a:t>
            </a:r>
            <a:r>
              <a:rPr lang="ru-RU" sz="1600" dirty="0"/>
              <a:t> — </a:t>
            </a:r>
            <a:r>
              <a:rPr lang="ru-RU" sz="1600" dirty="0" err="1"/>
              <a:t>дру</a:t>
            </a:r>
            <a:r>
              <a:rPr lang="ru-RU" sz="1600" dirty="0"/>
              <a:t> — </a:t>
            </a:r>
            <a:r>
              <a:rPr lang="ru-RU" sz="1600" dirty="0" err="1"/>
              <a:t>дры</a:t>
            </a:r>
            <a:endParaRPr lang="ru-RU" sz="1600" dirty="0"/>
          </a:p>
          <a:p>
            <a:r>
              <a:rPr lang="ru-RU" sz="1600" dirty="0" err="1"/>
              <a:t>кра</a:t>
            </a:r>
            <a:r>
              <a:rPr lang="ru-RU" sz="1600" dirty="0"/>
              <a:t> — </a:t>
            </a:r>
            <a:r>
              <a:rPr lang="ru-RU" sz="1600" dirty="0" err="1"/>
              <a:t>кро</a:t>
            </a:r>
            <a:r>
              <a:rPr lang="ru-RU" sz="1600" dirty="0"/>
              <a:t> — </a:t>
            </a:r>
            <a:r>
              <a:rPr lang="ru-RU" sz="1600" dirty="0" err="1"/>
              <a:t>кру</a:t>
            </a:r>
            <a:r>
              <a:rPr lang="ru-RU" sz="1600" dirty="0"/>
              <a:t> — </a:t>
            </a:r>
            <a:r>
              <a:rPr lang="ru-RU" sz="1600" dirty="0" err="1"/>
              <a:t>кры</a:t>
            </a:r>
            <a:r>
              <a:rPr lang="ru-RU" sz="1600" dirty="0"/>
              <a:t> </a:t>
            </a:r>
            <a:r>
              <a:rPr lang="ru-RU" sz="1600" dirty="0" err="1"/>
              <a:t>гра</a:t>
            </a:r>
            <a:r>
              <a:rPr lang="ru-RU" sz="1600" dirty="0"/>
              <a:t> — </a:t>
            </a:r>
            <a:r>
              <a:rPr lang="ru-RU" sz="1600" dirty="0" err="1"/>
              <a:t>гро</a:t>
            </a:r>
            <a:r>
              <a:rPr lang="ru-RU" sz="1600" dirty="0"/>
              <a:t> — </a:t>
            </a:r>
            <a:r>
              <a:rPr lang="ru-RU" sz="1600" dirty="0" err="1"/>
              <a:t>гру</a:t>
            </a:r>
            <a:r>
              <a:rPr lang="ru-RU" sz="1600" dirty="0"/>
              <a:t> — </a:t>
            </a:r>
            <a:r>
              <a:rPr lang="ru-RU" sz="1600" dirty="0" err="1"/>
              <a:t>гры</a:t>
            </a:r>
            <a:endParaRPr lang="ru-RU" sz="1600" dirty="0"/>
          </a:p>
          <a:p>
            <a:r>
              <a:rPr lang="ru-RU" sz="1600" dirty="0" err="1"/>
              <a:t>пра</a:t>
            </a:r>
            <a:r>
              <a:rPr lang="ru-RU" sz="1600" dirty="0"/>
              <a:t> — про — пру — </a:t>
            </a:r>
            <a:r>
              <a:rPr lang="ru-RU" sz="1600" dirty="0" err="1"/>
              <a:t>пры</a:t>
            </a:r>
            <a:r>
              <a:rPr lang="ru-RU" sz="1600" dirty="0"/>
              <a:t> </a:t>
            </a:r>
            <a:r>
              <a:rPr lang="ru-RU" sz="1600" dirty="0" err="1"/>
              <a:t>здра</a:t>
            </a:r>
            <a:r>
              <a:rPr lang="ru-RU" sz="1600" dirty="0"/>
              <a:t> — </a:t>
            </a:r>
            <a:r>
              <a:rPr lang="ru-RU" sz="1600" dirty="0" err="1"/>
              <a:t>здро</a:t>
            </a:r>
            <a:r>
              <a:rPr lang="ru-RU" sz="1600" dirty="0"/>
              <a:t> — </a:t>
            </a:r>
            <a:r>
              <a:rPr lang="ru-RU" sz="1600" dirty="0" err="1"/>
              <a:t>здру</a:t>
            </a:r>
            <a:r>
              <a:rPr lang="ru-RU" sz="1600" dirty="0"/>
              <a:t> — </a:t>
            </a:r>
            <a:r>
              <a:rPr lang="ru-RU" sz="1600" dirty="0" err="1"/>
              <a:t>здры</a:t>
            </a:r>
            <a:endParaRPr lang="ru-RU" sz="1600" dirty="0"/>
          </a:p>
          <a:p>
            <a:r>
              <a:rPr lang="ru-RU" sz="1600" dirty="0"/>
              <a:t>6. Повтори обратные слоги со стечением согласных.</a:t>
            </a:r>
          </a:p>
          <a:p>
            <a:r>
              <a:rPr lang="ru-RU" sz="1600" dirty="0" err="1"/>
              <a:t>Атр</a:t>
            </a:r>
            <a:r>
              <a:rPr lang="ru-RU" sz="1600" dirty="0"/>
              <a:t> — </a:t>
            </a:r>
            <a:r>
              <a:rPr lang="ru-RU" sz="1600" dirty="0" err="1"/>
              <a:t>отр</a:t>
            </a:r>
            <a:r>
              <a:rPr lang="ru-RU" sz="1600" dirty="0"/>
              <a:t> — утр — </a:t>
            </a:r>
            <a:r>
              <a:rPr lang="ru-RU" sz="1600" dirty="0" err="1"/>
              <a:t>ытр</a:t>
            </a:r>
            <a:r>
              <a:rPr lang="ru-RU" sz="1600" dirty="0"/>
              <a:t> арт — орт — </a:t>
            </a:r>
            <a:r>
              <a:rPr lang="ru-RU" sz="1600" dirty="0" err="1"/>
              <a:t>урт</a:t>
            </a:r>
            <a:r>
              <a:rPr lang="ru-RU" sz="1600" dirty="0"/>
              <a:t> — </a:t>
            </a:r>
            <a:r>
              <a:rPr lang="ru-RU" sz="1600" dirty="0" err="1"/>
              <a:t>ырт</a:t>
            </a:r>
            <a:endParaRPr lang="ru-RU" sz="1600" dirty="0"/>
          </a:p>
          <a:p>
            <a:r>
              <a:rPr lang="ru-RU" sz="1600" dirty="0" err="1"/>
              <a:t>адр</a:t>
            </a:r>
            <a:r>
              <a:rPr lang="ru-RU" sz="1600" dirty="0"/>
              <a:t> — одр — </a:t>
            </a:r>
            <a:r>
              <a:rPr lang="ru-RU" sz="1600" dirty="0" err="1"/>
              <a:t>удр</a:t>
            </a:r>
            <a:r>
              <a:rPr lang="ru-RU" sz="1600" dirty="0"/>
              <a:t> — </a:t>
            </a:r>
            <a:r>
              <a:rPr lang="ru-RU" sz="1600" dirty="0" err="1"/>
              <a:t>ыдр</a:t>
            </a:r>
            <a:r>
              <a:rPr lang="ru-RU" sz="1600" dirty="0"/>
              <a:t> </a:t>
            </a:r>
            <a:r>
              <a:rPr lang="ru-RU" sz="1600" dirty="0" err="1"/>
              <a:t>арг</a:t>
            </a:r>
            <a:r>
              <a:rPr lang="ru-RU" sz="1600" dirty="0"/>
              <a:t> — </a:t>
            </a:r>
            <a:r>
              <a:rPr lang="ru-RU" sz="1600" dirty="0" err="1"/>
              <a:t>орг</a:t>
            </a:r>
            <a:r>
              <a:rPr lang="ru-RU" sz="1600" dirty="0"/>
              <a:t> — </a:t>
            </a:r>
            <a:r>
              <a:rPr lang="ru-RU" sz="1600" dirty="0" err="1"/>
              <a:t>ург</a:t>
            </a:r>
            <a:r>
              <a:rPr lang="ru-RU" sz="1600" dirty="0"/>
              <a:t> — </a:t>
            </a:r>
            <a:r>
              <a:rPr lang="ru-RU" sz="1600" dirty="0" err="1"/>
              <a:t>ырг</a:t>
            </a:r>
            <a:endParaRPr lang="ru-RU" sz="1600" dirty="0"/>
          </a:p>
          <a:p>
            <a:r>
              <a:rPr lang="ru-RU" sz="1600" dirty="0"/>
              <a:t>акр — </a:t>
            </a:r>
            <a:r>
              <a:rPr lang="ru-RU" sz="1600" dirty="0" err="1"/>
              <a:t>окр</a:t>
            </a:r>
            <a:r>
              <a:rPr lang="ru-RU" sz="1600" dirty="0"/>
              <a:t> — </a:t>
            </a:r>
            <a:r>
              <a:rPr lang="ru-RU" sz="1600" dirty="0" err="1"/>
              <a:t>укр</a:t>
            </a:r>
            <a:r>
              <a:rPr lang="ru-RU" sz="1600" dirty="0"/>
              <a:t> — </a:t>
            </a:r>
            <a:r>
              <a:rPr lang="ru-RU" sz="1600" dirty="0" err="1"/>
              <a:t>ыкр</a:t>
            </a:r>
            <a:r>
              <a:rPr lang="ru-RU" sz="1600" dirty="0"/>
              <a:t> </a:t>
            </a:r>
            <a:r>
              <a:rPr lang="ru-RU" sz="1600" dirty="0" err="1"/>
              <a:t>арп</a:t>
            </a:r>
            <a:r>
              <a:rPr lang="ru-RU" sz="1600" dirty="0"/>
              <a:t> — </a:t>
            </a:r>
            <a:r>
              <a:rPr lang="ru-RU" sz="1600" dirty="0" err="1"/>
              <a:t>орп</a:t>
            </a:r>
            <a:r>
              <a:rPr lang="ru-RU" sz="1600" dirty="0"/>
              <a:t> — </a:t>
            </a:r>
            <a:r>
              <a:rPr lang="ru-RU" sz="1600" dirty="0" err="1"/>
              <a:t>урп</a:t>
            </a:r>
            <a:r>
              <a:rPr lang="ru-RU" sz="1600" dirty="0"/>
              <a:t> — </a:t>
            </a:r>
            <a:r>
              <a:rPr lang="ru-RU" sz="1600" dirty="0" err="1"/>
              <a:t>ырп</a:t>
            </a:r>
            <a:endParaRPr lang="ru-RU" sz="1600" dirty="0"/>
          </a:p>
          <a:p>
            <a:r>
              <a:rPr lang="ru-RU" sz="1600" dirty="0" err="1"/>
              <a:t>агр</a:t>
            </a:r>
            <a:r>
              <a:rPr lang="ru-RU" sz="1600" dirty="0"/>
              <a:t> — </a:t>
            </a:r>
            <a:r>
              <a:rPr lang="ru-RU" sz="1600" dirty="0" err="1"/>
              <a:t>огр</a:t>
            </a:r>
            <a:r>
              <a:rPr lang="ru-RU" sz="1600" dirty="0"/>
              <a:t> — </a:t>
            </a:r>
            <a:r>
              <a:rPr lang="ru-RU" sz="1600" dirty="0" err="1"/>
              <a:t>угр</a:t>
            </a:r>
            <a:r>
              <a:rPr lang="ru-RU" sz="1600" dirty="0"/>
              <a:t> — </a:t>
            </a:r>
            <a:r>
              <a:rPr lang="ru-RU" sz="1600" dirty="0" err="1"/>
              <a:t>ыгр</a:t>
            </a:r>
            <a:r>
              <a:rPr lang="ru-RU" sz="1600" dirty="0"/>
              <a:t> </a:t>
            </a:r>
            <a:r>
              <a:rPr lang="ru-RU" sz="1600" dirty="0" err="1"/>
              <a:t>арк</a:t>
            </a:r>
            <a:r>
              <a:rPr lang="ru-RU" sz="1600" dirty="0"/>
              <a:t> — орк — </a:t>
            </a:r>
            <a:r>
              <a:rPr lang="ru-RU" sz="1600" dirty="0" err="1"/>
              <a:t>урк</a:t>
            </a:r>
            <a:r>
              <a:rPr lang="ru-RU" sz="1600" dirty="0"/>
              <a:t> — </a:t>
            </a:r>
            <a:r>
              <a:rPr lang="ru-RU" sz="1600" dirty="0" err="1"/>
              <a:t>ырк</a:t>
            </a:r>
            <a:endParaRPr lang="ru-RU" sz="1600" dirty="0"/>
          </a:p>
          <a:p>
            <a:r>
              <a:rPr lang="ru-RU" sz="1600" dirty="0" err="1"/>
              <a:t>арг</a:t>
            </a:r>
            <a:r>
              <a:rPr lang="ru-RU" sz="1600" dirty="0"/>
              <a:t> — </a:t>
            </a:r>
            <a:r>
              <a:rPr lang="ru-RU" sz="1600" dirty="0" err="1"/>
              <a:t>орг</a:t>
            </a:r>
            <a:r>
              <a:rPr lang="ru-RU" sz="1600" dirty="0"/>
              <a:t> — </a:t>
            </a:r>
            <a:r>
              <a:rPr lang="ru-RU" sz="1600" dirty="0" err="1"/>
              <a:t>ург</a:t>
            </a:r>
            <a:r>
              <a:rPr lang="ru-RU" sz="1600" dirty="0"/>
              <a:t> — </a:t>
            </a:r>
            <a:r>
              <a:rPr lang="ru-RU" sz="1600" dirty="0" err="1"/>
              <a:t>ырг</a:t>
            </a:r>
            <a:r>
              <a:rPr lang="ru-RU" sz="1600" dirty="0"/>
              <a:t> </a:t>
            </a:r>
            <a:r>
              <a:rPr lang="ru-RU" sz="1600" dirty="0" err="1"/>
              <a:t>абр</a:t>
            </a:r>
            <a:r>
              <a:rPr lang="ru-RU" sz="1600" dirty="0"/>
              <a:t> — </a:t>
            </a:r>
            <a:r>
              <a:rPr lang="ru-RU" sz="1600" dirty="0" err="1"/>
              <a:t>обр</a:t>
            </a:r>
            <a:r>
              <a:rPr lang="ru-RU" sz="1600" dirty="0"/>
              <a:t> — </a:t>
            </a:r>
            <a:r>
              <a:rPr lang="ru-RU" sz="1600" dirty="0" err="1"/>
              <a:t>убр</a:t>
            </a:r>
            <a:r>
              <a:rPr lang="ru-RU" sz="1600" dirty="0"/>
              <a:t> — </a:t>
            </a:r>
            <a:r>
              <a:rPr lang="ru-RU" sz="1600" dirty="0" err="1"/>
              <a:t>ыбр</a:t>
            </a:r>
            <a:endParaRPr lang="ru-RU" sz="1600" dirty="0"/>
          </a:p>
          <a:p>
            <a:r>
              <a:rPr lang="ru-RU" sz="1600" dirty="0" err="1"/>
              <a:t>апр</a:t>
            </a:r>
            <a:r>
              <a:rPr lang="ru-RU" sz="1600" dirty="0"/>
              <a:t> — </a:t>
            </a:r>
            <a:r>
              <a:rPr lang="ru-RU" sz="1600" dirty="0" err="1"/>
              <a:t>опр</a:t>
            </a:r>
            <a:r>
              <a:rPr lang="ru-RU" sz="1600" dirty="0"/>
              <a:t> — </a:t>
            </a:r>
            <a:r>
              <a:rPr lang="ru-RU" sz="1600" dirty="0" err="1"/>
              <a:t>упр</a:t>
            </a:r>
            <a:r>
              <a:rPr lang="ru-RU" sz="1600" dirty="0"/>
              <a:t> — </a:t>
            </a:r>
            <a:r>
              <a:rPr lang="ru-RU" sz="1600" dirty="0" err="1"/>
              <a:t>ыпр</a:t>
            </a:r>
            <a:r>
              <a:rPr lang="ru-RU" sz="1600" dirty="0"/>
              <a:t> арф — </a:t>
            </a:r>
            <a:r>
              <a:rPr lang="ru-RU" sz="1600" dirty="0" err="1"/>
              <a:t>орф</a:t>
            </a:r>
            <a:r>
              <a:rPr lang="ru-RU" sz="1600" dirty="0"/>
              <a:t> — </a:t>
            </a:r>
            <a:r>
              <a:rPr lang="ru-RU" sz="1600" dirty="0" err="1"/>
              <a:t>урф</a:t>
            </a:r>
            <a:r>
              <a:rPr lang="ru-RU" sz="1600" dirty="0"/>
              <a:t> — </a:t>
            </a:r>
            <a:r>
              <a:rPr lang="ru-RU" sz="1600" dirty="0" err="1"/>
              <a:t>ырф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783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669" y="220349"/>
            <a:ext cx="10115528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Автоматизация в словах, словосочетаниях, предложениях, текстах.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37" y="1686295"/>
            <a:ext cx="5410949" cy="4912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4" y="1128716"/>
            <a:ext cx="4231156" cy="602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669" y="220349"/>
            <a:ext cx="8911687" cy="1280890"/>
          </a:xfrm>
        </p:spPr>
        <p:txBody>
          <a:bodyPr/>
          <a:lstStyle/>
          <a:p>
            <a:r>
              <a:rPr lang="ru-RU" dirty="0" smtClean="0"/>
              <a:t>Автоматизация в текстах.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78" y="1036670"/>
            <a:ext cx="5289153" cy="5239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49" y="1274090"/>
            <a:ext cx="5668533" cy="500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4597" y="760021"/>
            <a:ext cx="271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Рассказ по картинке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7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5" y="107300"/>
            <a:ext cx="3449040" cy="4283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6" y="0"/>
            <a:ext cx="2969883" cy="3774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869" y="107300"/>
            <a:ext cx="4195082" cy="5085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760" y="3373628"/>
            <a:ext cx="2533480" cy="30701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093" y="3258231"/>
            <a:ext cx="2278268" cy="33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6296" y="1009403"/>
            <a:ext cx="9818316" cy="49018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Недостатки звукопроизношения – это нарушение произносительной	 стороны речи, обусловленное недостаточной подвижностью артикуляционного аппарата.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6180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917" y="225631"/>
            <a:ext cx="9972695" cy="1679369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дифференциации звуков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769" y="2133600"/>
            <a:ext cx="10815843" cy="377762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учится не смешивать звуки близкие по артикуляционному укладу (С-Ш, З-Ж).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работы такой же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и в автоматизации звука, от простого к сложному 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(слоги – слова – предложения - текст).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6" y="93986"/>
            <a:ext cx="2688212" cy="377825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21" y="121539"/>
            <a:ext cx="4808294" cy="6541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42" y="-36512"/>
            <a:ext cx="503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792" y="308757"/>
            <a:ext cx="10331533" cy="6293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этап:</a:t>
            </a:r>
          </a:p>
          <a:p>
            <a:pPr marL="0" indent="0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продолжают самостоятельно закреплять правильное звукопроизношение в свободной речи, в общении с ребенком в повседневной жизни в различных жизненных ситуациях.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421" y="629391"/>
            <a:ext cx="10070275" cy="56882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905334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нарушения звукопроизношения: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529444"/>
            <a:ext cx="8915400" cy="338177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 звука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 (лук-</a:t>
            </a:r>
            <a:r>
              <a:rPr lang="ru-RU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вук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искаженное произношение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звука,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в речи определенного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(рыба-</a:t>
            </a:r>
            <a:r>
              <a:rPr lang="ru-RU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ыба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9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37506"/>
            <a:ext cx="8911687" cy="124690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влияющие на преодоление недостатков произношения: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421" y="1484415"/>
            <a:ext cx="9830191" cy="5011387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Индивидуальные, возрастные и психологические особенности ребенка.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Регулярность посещения занятий ребенком.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процессе коррекции.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сложности дефекта.</a:t>
            </a:r>
          </a:p>
        </p:txBody>
      </p:sp>
    </p:spTree>
    <p:extLst>
      <p:ext uri="{BB962C8B-B14F-4D97-AF65-F5344CB8AC3E}">
        <p14:creationId xmlns:p14="http://schemas.microsoft.com/office/powerpoint/2010/main" val="1023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675" y="201881"/>
            <a:ext cx="9663937" cy="1721921"/>
          </a:xfrm>
        </p:spPr>
        <p:txBody>
          <a:bodyPr>
            <a:normAutofit/>
          </a:bodyPr>
          <a:lstStyle/>
          <a:p>
            <a:r>
              <a:rPr lang="ru-RU" sz="6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звуком:</a:t>
            </a:r>
            <a:endParaRPr lang="ru-RU" sz="6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16" y="1923803"/>
            <a:ext cx="11447813" cy="339634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marL="1371600" lvl="0" indent="-1371600" algn="just">
              <a:lnSpc>
                <a:spcPct val="107000"/>
              </a:lnSpc>
              <a:buAutoNum type="arabicPeriod"/>
            </a:pPr>
            <a:r>
              <a:rPr lang="ru-RU" sz="7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речевого дыхания - хорошее речевое дыхание обеспечивает ясную дикцию и четкое произношение звуков.</a:t>
            </a:r>
          </a:p>
          <a:p>
            <a:pPr marL="0" lvl="0" indent="0" algn="just">
              <a:lnSpc>
                <a:spcPct val="107000"/>
              </a:lnSpc>
              <a:buNone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1"/>
            <a:ext cx="5533333" cy="3885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677" y="0"/>
            <a:ext cx="6482529" cy="2755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47" y="3206338"/>
            <a:ext cx="4812876" cy="4577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1" y="3869143"/>
            <a:ext cx="4378295" cy="29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11" y="130629"/>
            <a:ext cx="11124602" cy="4643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Развитие артикуляционного аппарата.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Опора на три анализатора: 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Слуховой              Речевой         Зрительный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353787" y="1531917"/>
            <a:ext cx="724395" cy="950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52" y="1519207"/>
            <a:ext cx="780356" cy="975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846" y="1531917"/>
            <a:ext cx="780356" cy="9754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465"/>
            <a:ext cx="3905030" cy="27253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13" y="3289465"/>
            <a:ext cx="3372590" cy="16862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3" y="3218213"/>
            <a:ext cx="4037610" cy="22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047" y="261258"/>
            <a:ext cx="8977745" cy="1068778"/>
          </a:xfrm>
        </p:spPr>
        <p:txBody>
          <a:bodyPr>
            <a:normAutofit/>
          </a:bodyPr>
          <a:lstStyle/>
          <a:p>
            <a:r>
              <a:rPr lang="ru-RU" dirty="0" smtClean="0"/>
              <a:t>     Щеки                               Губы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" y="1589376"/>
            <a:ext cx="6087852" cy="4395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19" y="1755631"/>
            <a:ext cx="5992967" cy="4488873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2565069" y="914401"/>
            <a:ext cx="795647" cy="674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778338" y="914401"/>
            <a:ext cx="807522" cy="581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42043"/>
            <a:ext cx="8911687" cy="103868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6" y="1579417"/>
            <a:ext cx="6381007" cy="4785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06" y="1745673"/>
            <a:ext cx="5858493" cy="43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1340</TotalTime>
  <Words>556</Words>
  <Application>Microsoft Office PowerPoint</Application>
  <PresentationFormat>Широкоэкранный</PresentationFormat>
  <Paragraphs>74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Коррекция звукопроизношения: занятия дома</vt:lpstr>
      <vt:lpstr>Презентация PowerPoint</vt:lpstr>
      <vt:lpstr>Варианты нарушения звукопроизношения:</vt:lpstr>
      <vt:lpstr>Факторы влияющие на преодоление недостатков произношения:</vt:lpstr>
      <vt:lpstr>Этапы работы над звуком:</vt:lpstr>
      <vt:lpstr>Презентация PowerPoint</vt:lpstr>
      <vt:lpstr>Презентация PowerPoint</vt:lpstr>
      <vt:lpstr>     Щеки                               Губы </vt:lpstr>
      <vt:lpstr>Язык</vt:lpstr>
      <vt:lpstr>3. Развитие фонематического восприятия изучаемого звука</vt:lpstr>
      <vt:lpstr>4. Развитие мелкой  моторики рук</vt:lpstr>
      <vt:lpstr>Второй этап </vt:lpstr>
      <vt:lpstr>Презентация PowerPoint</vt:lpstr>
      <vt:lpstr>Презентация PowerPoint</vt:lpstr>
      <vt:lpstr>Презентация PowerPoint</vt:lpstr>
      <vt:lpstr>Автоматизация в словах</vt:lpstr>
      <vt:lpstr>Автоматизация в словах, словосочетаниях, предложениях, текстах.</vt:lpstr>
      <vt:lpstr>Автоматизация в текстах. </vt:lpstr>
      <vt:lpstr>Презентация PowerPoint</vt:lpstr>
      <vt:lpstr>Этап дифференциации звуков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Коррекция звукопроизношения: занятия дома</dc:title>
  <dc:creator>Четвергова Ольга Викторовна</dc:creator>
  <cp:lastModifiedBy>Четвергова Ольга Викторовна</cp:lastModifiedBy>
  <cp:revision>40</cp:revision>
  <dcterms:created xsi:type="dcterms:W3CDTF">2023-03-20T07:06:14Z</dcterms:created>
  <dcterms:modified xsi:type="dcterms:W3CDTF">2023-04-07T08:46:33Z</dcterms:modified>
</cp:coreProperties>
</file>