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323" r:id="rId9"/>
    <p:sldId id="351" r:id="rId10"/>
    <p:sldId id="264" r:id="rId11"/>
    <p:sldId id="325" r:id="rId12"/>
    <p:sldId id="262" r:id="rId13"/>
    <p:sldId id="324" r:id="rId14"/>
    <p:sldId id="352" r:id="rId15"/>
    <p:sldId id="353" r:id="rId16"/>
    <p:sldId id="274" r:id="rId17"/>
    <p:sldId id="328" r:id="rId18"/>
    <p:sldId id="276" r:id="rId19"/>
    <p:sldId id="316" r:id="rId20"/>
    <p:sldId id="275" r:id="rId21"/>
    <p:sldId id="318" r:id="rId22"/>
    <p:sldId id="319" r:id="rId23"/>
    <p:sldId id="320" r:id="rId24"/>
    <p:sldId id="292" r:id="rId25"/>
    <p:sldId id="364" r:id="rId26"/>
    <p:sldId id="365" r:id="rId27"/>
    <p:sldId id="369" r:id="rId28"/>
    <p:sldId id="367" r:id="rId29"/>
    <p:sldId id="368" r:id="rId30"/>
    <p:sldId id="358" r:id="rId31"/>
    <p:sldId id="359" r:id="rId32"/>
    <p:sldId id="360" r:id="rId33"/>
    <p:sldId id="361" r:id="rId34"/>
    <p:sldId id="356" r:id="rId35"/>
    <p:sldId id="357" r:id="rId36"/>
    <p:sldId id="362" r:id="rId37"/>
    <p:sldId id="363" r:id="rId38"/>
    <p:sldId id="301" r:id="rId39"/>
    <p:sldId id="330" r:id="rId40"/>
    <p:sldId id="302" r:id="rId41"/>
    <p:sldId id="332" r:id="rId42"/>
    <p:sldId id="298" r:id="rId43"/>
    <p:sldId id="349" r:id="rId44"/>
    <p:sldId id="284" r:id="rId45"/>
    <p:sldId id="287" r:id="rId46"/>
    <p:sldId id="315" r:id="rId47"/>
    <p:sldId id="347" r:id="rId48"/>
    <p:sldId id="321" r:id="rId49"/>
    <p:sldId id="354" r:id="rId50"/>
    <p:sldId id="35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21" autoAdjust="0"/>
  </p:normalViewPr>
  <p:slideViewPr>
    <p:cSldViewPr>
      <p:cViewPr varScale="1">
        <p:scale>
          <a:sx n="52" d="100"/>
          <a:sy n="52" d="100"/>
        </p:scale>
        <p:origin x="-60" y="-2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22FA-FBB9-4D9B-B28B-49C7BB6A0F53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3DB5F-D3DF-44E8-BFF9-D2F7D4F507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8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3DB5F-D3DF-44E8-BFF9-D2F7D4F5070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2A8D-12BC-4834-ACC0-CFDB8B445BE1}" type="datetime1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D501-334D-4C33-9E7A-FB306C099B9E}" type="datetime1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BE0E-A39A-438F-8AC3-D4FFB1BBA4C0}" type="datetime1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7E64-D8B2-4BDD-8F89-18FDDEC34668}" type="datetime1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C7A5-F953-45C4-9977-3B034AD16236}" type="datetime1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4E2F-9BA3-4A4D-8DB9-026A867919E9}" type="datetime1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C25D-64E1-4F09-93FC-238F37DC190F}" type="datetime1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188C-BD3E-467E-84A7-F8978C500407}" type="datetime1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CABB-680B-4ED3-90D2-05F62F28D73F}" type="datetime1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99E0-3D79-42CF-97B1-711B79C3904B}" type="datetime1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6F55-757F-48EE-A430-90D98A7657CE}" type="datetime1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218F4C-105C-49C1-B2F2-A56B38AB4207}" type="datetime1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microsoft.com/office/2007/relationships/hdphoto" Target="../media/hdphoto6.wdp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microsoft.com/office/2007/relationships/hdphoto" Target="../media/hdphoto7.wdp"/><Relationship Id="rId7" Type="http://schemas.openxmlformats.org/officeDocument/2006/relationships/image" Target="../media/image6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microsoft.com/office/2007/relationships/hdphoto" Target="../media/hdphoto8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09601"/>
            <a:ext cx="8208912" cy="2963415"/>
          </a:xfrm>
        </p:spPr>
        <p:txBody>
          <a:bodyPr/>
          <a:lstStyle/>
          <a:p>
            <a:r>
              <a:rPr lang="ru-RU" sz="4000" b="1" dirty="0" smtClean="0"/>
              <a:t>НЕОТЛОЖНЫЕ СОСТОЯНИЯ.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ПЕРВАЯ ПОМОЩЬ.</a:t>
            </a:r>
            <a:endParaRPr lang="ru-RU" sz="4000" b="1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22312"/>
            <a:ext cx="2771800" cy="213568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ru-RU" sz="1800" b="1" dirty="0"/>
              <a:t>1</a:t>
            </a:r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6663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051520"/>
          </a:xfrm>
        </p:spPr>
        <p:txBody>
          <a:bodyPr/>
          <a:lstStyle/>
          <a:p>
            <a:r>
              <a:rPr lang="ru-RU" dirty="0" smtClean="0"/>
              <a:t>Гипертонический криз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u="sng" dirty="0" smtClean="0">
                <a:solidFill>
                  <a:schemeClr val="tx1"/>
                </a:solidFill>
              </a:rPr>
              <a:t>Как распознать?</a:t>
            </a:r>
          </a:p>
          <a:p>
            <a:endParaRPr lang="ru-RU" b="1" u="sng" dirty="0" smtClean="0">
              <a:solidFill>
                <a:srgbClr val="00B05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незапное </a:t>
            </a:r>
            <a:r>
              <a:rPr lang="ru-RU" b="1" dirty="0">
                <a:solidFill>
                  <a:srgbClr val="C00000"/>
                </a:solidFill>
              </a:rPr>
              <a:t>повышение АД </a:t>
            </a:r>
            <a:r>
              <a:rPr lang="ru-RU" b="1" dirty="0" smtClean="0">
                <a:solidFill>
                  <a:srgbClr val="C00000"/>
                </a:solidFill>
              </a:rPr>
              <a:t>выше </a:t>
            </a:r>
            <a:r>
              <a:rPr lang="ru-RU" b="1" dirty="0">
                <a:solidFill>
                  <a:srgbClr val="C00000"/>
                </a:solidFill>
              </a:rPr>
              <a:t>140 мм </a:t>
            </a:r>
            <a:r>
              <a:rPr lang="ru-RU" b="1" dirty="0" err="1">
                <a:solidFill>
                  <a:srgbClr val="C00000"/>
                </a:solidFill>
              </a:rPr>
              <a:t>рт.ст</a:t>
            </a:r>
            <a:r>
              <a:rPr lang="ru-RU" b="1" dirty="0" smtClean="0">
                <a:solidFill>
                  <a:srgbClr val="C00000"/>
                </a:solidFill>
              </a:rPr>
              <a:t>./ 200 </a:t>
            </a:r>
            <a:r>
              <a:rPr lang="ru-RU" b="1" dirty="0">
                <a:solidFill>
                  <a:srgbClr val="C00000"/>
                </a:solidFill>
              </a:rPr>
              <a:t>мм </a:t>
            </a:r>
            <a:r>
              <a:rPr lang="ru-RU" b="1" dirty="0" err="1" smtClean="0">
                <a:solidFill>
                  <a:srgbClr val="C00000"/>
                </a:solidFill>
              </a:rPr>
              <a:t>рт.ст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>
                <a:solidFill>
                  <a:srgbClr val="C00000"/>
                </a:solidFill>
              </a:rPr>
              <a:t>– индивидуально высокий подъем АД</a:t>
            </a: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rgbClr val="C00000"/>
                </a:solidFill>
              </a:rPr>
              <a:t>боли в </a:t>
            </a:r>
            <a:r>
              <a:rPr lang="ru-RU" b="1" dirty="0" smtClean="0">
                <a:solidFill>
                  <a:srgbClr val="C00000"/>
                </a:solidFill>
              </a:rPr>
              <a:t>груди, головная боль, пульсация в висках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одышка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рвота</a:t>
            </a:r>
            <a:r>
              <a:rPr lang="ru-RU" b="1" dirty="0">
                <a:solidFill>
                  <a:srgbClr val="C00000"/>
                </a:solidFill>
              </a:rPr>
              <a:t>, судороги, нарушение </a:t>
            </a:r>
            <a:r>
              <a:rPr lang="ru-RU" b="1" dirty="0" smtClean="0">
                <a:solidFill>
                  <a:srgbClr val="C00000"/>
                </a:solidFill>
              </a:rPr>
              <a:t>сознания, </a:t>
            </a:r>
            <a:r>
              <a:rPr lang="ru-RU" b="1" dirty="0">
                <a:solidFill>
                  <a:srgbClr val="C00000"/>
                </a:solidFill>
              </a:rPr>
              <a:t>онемение губ, кончиков </a:t>
            </a:r>
            <a:r>
              <a:rPr lang="ru-RU" b="1" dirty="0" smtClean="0">
                <a:solidFill>
                  <a:srgbClr val="C00000"/>
                </a:solidFill>
              </a:rPr>
              <a:t>пальцев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10</a:t>
            </a:fld>
            <a:endParaRPr lang="ru-RU" sz="1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05672" y="1600200"/>
            <a:ext cx="4438328" cy="5141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3700" b="1" u="sng" dirty="0" smtClean="0">
                <a:solidFill>
                  <a:srgbClr val="C00000"/>
                </a:solidFill>
              </a:rPr>
              <a:t>Что делать?</a:t>
            </a:r>
          </a:p>
          <a:p>
            <a:endParaRPr lang="ru-RU" b="1" u="sng" dirty="0" smtClean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2600" b="1" dirty="0" smtClean="0">
                <a:solidFill>
                  <a:schemeClr val="tx1"/>
                </a:solidFill>
              </a:rPr>
              <a:t>вызвать Скорую помощь</a:t>
            </a:r>
          </a:p>
          <a:p>
            <a:pPr>
              <a:spcBef>
                <a:spcPts val="1000"/>
              </a:spcBef>
            </a:pPr>
            <a:r>
              <a:rPr lang="ru-RU" sz="2600" b="1" dirty="0" smtClean="0">
                <a:solidFill>
                  <a:schemeClr val="tx1"/>
                </a:solidFill>
              </a:rPr>
              <a:t>уложить с приподнятой головой</a:t>
            </a:r>
          </a:p>
          <a:p>
            <a:pPr>
              <a:spcBef>
                <a:spcPts val="1000"/>
              </a:spcBef>
            </a:pPr>
            <a:r>
              <a:rPr lang="ru-RU" sz="2600" b="1" dirty="0" smtClean="0">
                <a:solidFill>
                  <a:schemeClr val="tx1"/>
                </a:solidFill>
              </a:rPr>
              <a:t>периодически измерять артериальное </a:t>
            </a:r>
            <a:r>
              <a:rPr lang="ru-RU" sz="2600" b="1" dirty="0">
                <a:solidFill>
                  <a:schemeClr val="tx1"/>
                </a:solidFill>
              </a:rPr>
              <a:t>давление до </a:t>
            </a:r>
            <a:r>
              <a:rPr lang="ru-RU" sz="2600" b="1" dirty="0" smtClean="0">
                <a:solidFill>
                  <a:schemeClr val="tx1"/>
                </a:solidFill>
              </a:rPr>
              <a:t>приезда Скорой помощи</a:t>
            </a:r>
          </a:p>
          <a:p>
            <a:pPr>
              <a:spcBef>
                <a:spcPts val="1000"/>
              </a:spcBef>
            </a:pPr>
            <a:r>
              <a:rPr lang="ru-RU" sz="2600" b="1" dirty="0" smtClean="0">
                <a:solidFill>
                  <a:schemeClr val="tx1"/>
                </a:solidFill>
              </a:rPr>
              <a:t>при повышенном АД дать </a:t>
            </a:r>
            <a:r>
              <a:rPr lang="ru-RU" sz="2600" b="1" dirty="0" err="1" smtClean="0">
                <a:solidFill>
                  <a:schemeClr val="tx1"/>
                </a:solidFill>
              </a:rPr>
              <a:t>Каптоприл</a:t>
            </a:r>
            <a:r>
              <a:rPr lang="ru-RU" sz="2600" b="1" dirty="0" smtClean="0">
                <a:solidFill>
                  <a:schemeClr val="tx1"/>
                </a:solidFill>
              </a:rPr>
              <a:t> 1 таб. 50мг (</a:t>
            </a:r>
            <a:r>
              <a:rPr lang="ru-RU" sz="2600" b="1" u="sng" dirty="0" smtClean="0">
                <a:solidFill>
                  <a:schemeClr val="tx1"/>
                </a:solidFill>
              </a:rPr>
              <a:t>под язык</a:t>
            </a:r>
            <a:r>
              <a:rPr lang="ru-RU" sz="2600" b="1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1000"/>
              </a:spcBef>
            </a:pPr>
            <a:r>
              <a:rPr lang="ru-RU" sz="2600" b="1" dirty="0" smtClean="0">
                <a:solidFill>
                  <a:schemeClr val="tx1"/>
                </a:solidFill>
              </a:rPr>
              <a:t>обеспечить приток воздуха</a:t>
            </a:r>
          </a:p>
          <a:p>
            <a:pPr>
              <a:spcBef>
                <a:spcPts val="1000"/>
              </a:spcBef>
            </a:pPr>
            <a:r>
              <a:rPr lang="ru-RU" sz="2600" b="1" dirty="0" smtClean="0">
                <a:solidFill>
                  <a:schemeClr val="tx1"/>
                </a:solidFill>
              </a:rPr>
              <a:t>теплые ванны для рук и горячие для ног, горчичник </a:t>
            </a:r>
            <a:r>
              <a:rPr lang="ru-RU" sz="2600" b="1" dirty="0">
                <a:solidFill>
                  <a:schemeClr val="tx1"/>
                </a:solidFill>
              </a:rPr>
              <a:t>на </a:t>
            </a:r>
            <a:r>
              <a:rPr lang="ru-RU" sz="2600" b="1" dirty="0" smtClean="0">
                <a:solidFill>
                  <a:schemeClr val="tx1"/>
                </a:solidFill>
              </a:rPr>
              <a:t>икры, холодный компресс на голову</a:t>
            </a:r>
          </a:p>
          <a:p>
            <a:pPr>
              <a:spcBef>
                <a:spcPts val="1000"/>
              </a:spcBef>
            </a:pPr>
            <a:r>
              <a:rPr lang="ru-RU" sz="2600" b="1" dirty="0" smtClean="0">
                <a:solidFill>
                  <a:schemeClr val="tx1"/>
                </a:solidFill>
              </a:rPr>
              <a:t>В течение первых 2 часов уровень среднего АД должен быть снижен на 20-25 % </a:t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>– </a:t>
            </a:r>
            <a:r>
              <a:rPr lang="ru-RU" sz="2600" b="1" u="sng" dirty="0" smtClean="0">
                <a:solidFill>
                  <a:schemeClr val="tx1"/>
                </a:solidFill>
              </a:rPr>
              <a:t>не более!!!</a:t>
            </a:r>
            <a:endParaRPr lang="ru-RU" sz="26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cs304305.vk.me/g36556624/a_595353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25" y="44624"/>
            <a:ext cx="118434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11</a:t>
            </a:fld>
            <a:endParaRPr lang="ru-RU" sz="1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484784"/>
            <a:ext cx="4608512" cy="53732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700" b="1" dirty="0" smtClean="0">
                <a:solidFill>
                  <a:srgbClr val="002060"/>
                </a:solidFill>
              </a:rPr>
              <a:t>  Факторы риска</a:t>
            </a:r>
          </a:p>
          <a:p>
            <a:pPr>
              <a:spcBef>
                <a:spcPts val="1000"/>
              </a:spcBef>
            </a:pPr>
            <a:endParaRPr lang="ru-RU" sz="1500" b="1" dirty="0" smtClean="0">
              <a:solidFill>
                <a:srgbClr val="0070C0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3300" b="1" dirty="0" smtClean="0">
                <a:solidFill>
                  <a:schemeClr val="tx1"/>
                </a:solidFill>
              </a:rPr>
              <a:t>стрессы, </a:t>
            </a:r>
            <a:r>
              <a:rPr lang="ru-RU" sz="3300" b="1" dirty="0">
                <a:solidFill>
                  <a:schemeClr val="tx1"/>
                </a:solidFill>
              </a:rPr>
              <a:t>любое перенапряжение</a:t>
            </a:r>
          </a:p>
          <a:p>
            <a:pPr>
              <a:spcBef>
                <a:spcPts val="1000"/>
              </a:spcBef>
            </a:pPr>
            <a:r>
              <a:rPr lang="ru-RU" sz="3300" b="1" dirty="0" smtClean="0">
                <a:solidFill>
                  <a:schemeClr val="tx1"/>
                </a:solidFill>
              </a:rPr>
              <a:t>наследственность</a:t>
            </a:r>
            <a:endParaRPr lang="ru-RU" sz="3300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3300" b="1" dirty="0" smtClean="0">
                <a:solidFill>
                  <a:schemeClr val="tx1"/>
                </a:solidFill>
              </a:rPr>
              <a:t>ожирение</a:t>
            </a:r>
          </a:p>
          <a:p>
            <a:pPr>
              <a:spcBef>
                <a:spcPts val="1000"/>
              </a:spcBef>
            </a:pPr>
            <a:r>
              <a:rPr lang="ru-RU" sz="3300" b="1" dirty="0" smtClean="0">
                <a:solidFill>
                  <a:schemeClr val="tx1"/>
                </a:solidFill>
              </a:rPr>
              <a:t>гормональный </a:t>
            </a:r>
            <a:r>
              <a:rPr lang="ru-RU" sz="3300" b="1" dirty="0">
                <a:solidFill>
                  <a:schemeClr val="tx1"/>
                </a:solidFill>
              </a:rPr>
              <a:t>фон </a:t>
            </a:r>
            <a:r>
              <a:rPr lang="ru-RU" sz="3300" b="1" dirty="0" smtClean="0">
                <a:solidFill>
                  <a:schemeClr val="tx1"/>
                </a:solidFill>
              </a:rPr>
              <a:t>(</a:t>
            </a:r>
            <a:r>
              <a:rPr lang="ru-RU" sz="3300" b="1" dirty="0" smtClean="0">
                <a:solidFill>
                  <a:schemeClr val="tx1"/>
                </a:solidFill>
              </a:rPr>
              <a:t>диабет</a:t>
            </a:r>
            <a:r>
              <a:rPr lang="ru-RU" sz="3300" b="1" dirty="0" smtClean="0">
                <a:solidFill>
                  <a:schemeClr val="tx1"/>
                </a:solidFill>
              </a:rPr>
              <a:t>, </a:t>
            </a:r>
            <a:r>
              <a:rPr lang="ru-RU" sz="3300" b="1" dirty="0" smtClean="0">
                <a:solidFill>
                  <a:schemeClr val="tx1"/>
                </a:solidFill>
              </a:rPr>
              <a:t>менопауза)</a:t>
            </a:r>
          </a:p>
          <a:p>
            <a:pPr>
              <a:spcBef>
                <a:spcPts val="1000"/>
              </a:spcBef>
            </a:pPr>
            <a:r>
              <a:rPr lang="ru-RU" sz="3300" b="1" dirty="0" smtClean="0">
                <a:solidFill>
                  <a:schemeClr val="tx1"/>
                </a:solidFill>
              </a:rPr>
              <a:t>избыточное употребление соли</a:t>
            </a:r>
          </a:p>
          <a:p>
            <a:pPr>
              <a:spcBef>
                <a:spcPts val="1000"/>
              </a:spcBef>
            </a:pPr>
            <a:r>
              <a:rPr lang="ru-RU" sz="3300" b="1" dirty="0" smtClean="0">
                <a:solidFill>
                  <a:schemeClr val="tx1"/>
                </a:solidFill>
              </a:rPr>
              <a:t>курение, употребление алкоголя</a:t>
            </a:r>
          </a:p>
          <a:p>
            <a:pPr>
              <a:spcBef>
                <a:spcPts val="1000"/>
              </a:spcBef>
            </a:pPr>
            <a:r>
              <a:rPr lang="ru-RU" sz="3300" b="1" dirty="0" smtClean="0">
                <a:solidFill>
                  <a:schemeClr val="tx1"/>
                </a:solidFill>
              </a:rPr>
              <a:t>резкая перемена погоды</a:t>
            </a:r>
          </a:p>
          <a:p>
            <a:pPr>
              <a:spcBef>
                <a:spcPts val="1000"/>
              </a:spcBef>
            </a:pPr>
            <a:r>
              <a:rPr lang="ru-RU" sz="3300" b="1" dirty="0" smtClean="0">
                <a:solidFill>
                  <a:schemeClr val="tx1"/>
                </a:solidFill>
              </a:rPr>
              <a:t>обострение хронических заболеваний</a:t>
            </a:r>
            <a:endParaRPr lang="ru-RU" sz="3300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3300" b="1" dirty="0" smtClean="0">
                <a:solidFill>
                  <a:schemeClr val="tx1"/>
                </a:solidFill>
              </a:rPr>
              <a:t>нарушение </a:t>
            </a:r>
            <a:r>
              <a:rPr lang="ru-RU" sz="3300" b="1" dirty="0">
                <a:solidFill>
                  <a:schemeClr val="tx1"/>
                </a:solidFill>
              </a:rPr>
              <a:t>выделительной функции </a:t>
            </a:r>
            <a:r>
              <a:rPr lang="ru-RU" sz="3300" b="1" dirty="0" smtClean="0">
                <a:solidFill>
                  <a:schemeClr val="tx1"/>
                </a:solidFill>
              </a:rPr>
              <a:t>почек</a:t>
            </a:r>
            <a:endParaRPr lang="ru-RU" sz="3300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3300" b="1" dirty="0" smtClean="0">
                <a:solidFill>
                  <a:schemeClr val="tx1"/>
                </a:solidFill>
              </a:rPr>
              <a:t>отмена или </a:t>
            </a:r>
            <a:r>
              <a:rPr lang="ru-RU" sz="3300" b="1" dirty="0">
                <a:solidFill>
                  <a:schemeClr val="tx1"/>
                </a:solidFill>
              </a:rPr>
              <a:t>нерегулярный прием гипотензивных </a:t>
            </a:r>
            <a:r>
              <a:rPr lang="ru-RU" sz="3300" b="1" dirty="0" smtClean="0">
                <a:solidFill>
                  <a:schemeClr val="tx1"/>
                </a:solidFill>
              </a:rPr>
              <a:t>препаратов</a:t>
            </a: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6" name="Объект 7"/>
          <p:cNvSpPr txBox="1">
            <a:spLocks/>
          </p:cNvSpPr>
          <p:nvPr/>
        </p:nvSpPr>
        <p:spPr>
          <a:xfrm>
            <a:off x="5148064" y="2060848"/>
            <a:ext cx="4131390" cy="482453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solidFill>
                  <a:srgbClr val="0070C0"/>
                </a:solidFill>
              </a:rPr>
              <a:t>   </a:t>
            </a:r>
            <a:r>
              <a:rPr lang="ru-RU" sz="2600" b="1" dirty="0" smtClean="0">
                <a:solidFill>
                  <a:srgbClr val="002060"/>
                </a:solidFill>
              </a:rPr>
              <a:t>Последствия</a:t>
            </a:r>
          </a:p>
          <a:p>
            <a:endParaRPr lang="ru-RU" sz="800" b="1" dirty="0">
              <a:solidFill>
                <a:srgbClr val="0070C0"/>
              </a:solidFill>
            </a:endParaRP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отёк легких</a:t>
            </a: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отёк головного мозга</a:t>
            </a: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инсульт</a:t>
            </a:r>
            <a:endParaRPr lang="ru-RU" b="1" dirty="0">
              <a:solidFill>
                <a:srgbClr val="002060"/>
              </a:solidFill>
            </a:endParaRP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рецидивы</a:t>
            </a:r>
          </a:p>
          <a:p>
            <a:pPr>
              <a:spcBef>
                <a:spcPts val="800"/>
              </a:spcBef>
            </a:pPr>
            <a:r>
              <a:rPr lang="ru-RU" b="1" dirty="0" err="1" smtClean="0">
                <a:solidFill>
                  <a:srgbClr val="002060"/>
                </a:solidFill>
              </a:rPr>
              <a:t>инвалидизация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летальность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8229600" cy="1051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/>
              <a:t>Гипертонический криз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3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978896" cy="1051520"/>
          </a:xfrm>
        </p:spPr>
        <p:txBody>
          <a:bodyPr/>
          <a:lstStyle/>
          <a:p>
            <a:r>
              <a:rPr lang="ru-RU" dirty="0" smtClean="0"/>
              <a:t>Инсульт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12</a:t>
            </a:fld>
            <a:endParaRPr lang="ru-RU" sz="1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628801"/>
            <a:ext cx="3528392" cy="597194"/>
          </a:xfrm>
        </p:spPr>
        <p:txBody>
          <a:bodyPr>
            <a:normAutofit/>
          </a:bodyPr>
          <a:lstStyle/>
          <a:p>
            <a:r>
              <a:rPr lang="ru-RU" sz="2600" b="1" u="sng" dirty="0" smtClean="0">
                <a:solidFill>
                  <a:schemeClr val="tx1"/>
                </a:solidFill>
              </a:rPr>
              <a:t>Как распознать?</a:t>
            </a:r>
            <a:endParaRPr lang="ru-RU" sz="2600" b="1" u="sng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zadereyko.info/images/test_na_insy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" t="21334" r="1792" b="18386"/>
          <a:stretch/>
        </p:blipFill>
        <p:spPr bwMode="auto">
          <a:xfrm>
            <a:off x="107504" y="2225994"/>
            <a:ext cx="4392488" cy="446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7"/>
          <p:cNvSpPr txBox="1">
            <a:spLocks/>
          </p:cNvSpPr>
          <p:nvPr/>
        </p:nvSpPr>
        <p:spPr>
          <a:xfrm>
            <a:off x="4642575" y="1700808"/>
            <a:ext cx="4499992" cy="4999298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3100" b="1" u="sng" dirty="0" smtClean="0">
                <a:solidFill>
                  <a:srgbClr val="C00000"/>
                </a:solidFill>
              </a:rPr>
              <a:t>Что делать?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tx1"/>
                </a:solidFill>
              </a:rPr>
              <a:t>вызвать Скорую </a:t>
            </a:r>
            <a:r>
              <a:rPr lang="ru-RU" b="1" dirty="0" smtClean="0">
                <a:solidFill>
                  <a:schemeClr val="tx1"/>
                </a:solidFill>
              </a:rPr>
              <a:t>помощь!</a:t>
            </a:r>
            <a:endParaRPr lang="ru-RU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уложить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успокоить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удалить </a:t>
            </a:r>
            <a:r>
              <a:rPr lang="ru-RU" b="1" dirty="0">
                <a:solidFill>
                  <a:schemeClr val="tx1"/>
                </a:solidFill>
              </a:rPr>
              <a:t>изо рта протезы, </a:t>
            </a:r>
            <a:r>
              <a:rPr lang="ru-RU" b="1" dirty="0" smtClean="0">
                <a:solidFill>
                  <a:schemeClr val="tx1"/>
                </a:solidFill>
              </a:rPr>
              <a:t>остатки еды, не давать есть!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обеспечить приток воздуха</a:t>
            </a:r>
            <a:endParaRPr lang="ru-RU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при </a:t>
            </a:r>
            <a:r>
              <a:rPr lang="ru-RU" b="1" dirty="0">
                <a:solidFill>
                  <a:schemeClr val="tx1"/>
                </a:solidFill>
              </a:rPr>
              <a:t>отсутствии сознания и признаках рвоты </a:t>
            </a:r>
            <a:r>
              <a:rPr lang="ru-RU" b="1" dirty="0" smtClean="0">
                <a:solidFill>
                  <a:schemeClr val="tx1"/>
                </a:solidFill>
              </a:rPr>
              <a:t>повернуть больного </a:t>
            </a:r>
            <a:r>
              <a:rPr lang="ru-RU" b="1" dirty="0">
                <a:solidFill>
                  <a:schemeClr val="tx1"/>
                </a:solidFill>
              </a:rPr>
              <a:t>на бок, </a:t>
            </a:r>
            <a:r>
              <a:rPr lang="ru-RU" b="1" dirty="0" smtClean="0">
                <a:solidFill>
                  <a:schemeClr val="tx1"/>
                </a:solidFill>
              </a:rPr>
              <a:t>контролируя </a:t>
            </a:r>
            <a:r>
              <a:rPr lang="ru-RU" b="1" dirty="0">
                <a:solidFill>
                  <a:schemeClr val="tx1"/>
                </a:solidFill>
              </a:rPr>
              <a:t>западение </a:t>
            </a:r>
            <a:r>
              <a:rPr lang="ru-RU" b="1" dirty="0" smtClean="0">
                <a:solidFill>
                  <a:schemeClr val="tx1"/>
                </a:solidFill>
              </a:rPr>
              <a:t>языка и очищая </a:t>
            </a:r>
            <a:r>
              <a:rPr lang="ru-RU" b="1" dirty="0">
                <a:solidFill>
                  <a:schemeClr val="tx1"/>
                </a:solidFill>
              </a:rPr>
              <a:t>ротовую полость от рвотных </a:t>
            </a:r>
            <a:r>
              <a:rPr lang="ru-RU" b="1" dirty="0" smtClean="0">
                <a:solidFill>
                  <a:schemeClr val="tx1"/>
                </a:solidFill>
              </a:rPr>
              <a:t>масс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при </a:t>
            </a:r>
            <a:r>
              <a:rPr lang="ru-RU" b="1" dirty="0">
                <a:solidFill>
                  <a:schemeClr val="tx1"/>
                </a:solidFill>
              </a:rPr>
              <a:t>отсутствии дыхания и пульса </a:t>
            </a:r>
            <a:r>
              <a:rPr lang="ru-RU" b="1" dirty="0" smtClean="0">
                <a:solidFill>
                  <a:schemeClr val="tx1"/>
                </a:solidFill>
              </a:rPr>
              <a:t>немедленно </a:t>
            </a:r>
            <a:r>
              <a:rPr lang="ru-RU" b="1" dirty="0">
                <a:solidFill>
                  <a:schemeClr val="tx1"/>
                </a:solidFill>
              </a:rPr>
              <a:t>приступайте к </a:t>
            </a:r>
            <a:r>
              <a:rPr lang="ru-RU" b="1" dirty="0" smtClean="0">
                <a:solidFill>
                  <a:schemeClr val="tx1"/>
                </a:solidFill>
              </a:rPr>
              <a:t>СЛР!!!</a:t>
            </a: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179512" y="3861048"/>
            <a:ext cx="1656184" cy="5971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2600" b="1" u="sng" dirty="0" smtClean="0">
                <a:solidFill>
                  <a:schemeClr val="tx1"/>
                </a:solidFill>
              </a:rPr>
              <a:t>Уголок рта опущен?</a:t>
            </a:r>
            <a:endParaRPr lang="ru-RU" sz="2600" b="1" u="sng" dirty="0">
              <a:solidFill>
                <a:schemeClr val="tx1"/>
              </a:solidFill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2303748" y="3911926"/>
            <a:ext cx="1980220" cy="5971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1500" b="1" u="sng" dirty="0" smtClean="0">
                <a:solidFill>
                  <a:schemeClr val="tx1"/>
                </a:solidFill>
              </a:rPr>
              <a:t>Не может поднять обе руки?</a:t>
            </a:r>
            <a:endParaRPr lang="ru-RU" sz="1500" b="1" u="sng" dirty="0">
              <a:solidFill>
                <a:schemeClr val="tx1"/>
              </a:solidFill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35496" y="6144174"/>
            <a:ext cx="2088232" cy="5971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2600" b="1" u="sng" dirty="0" smtClean="0">
                <a:solidFill>
                  <a:schemeClr val="tx1"/>
                </a:solidFill>
              </a:rPr>
              <a:t>Говорит неразборчиво?</a:t>
            </a:r>
            <a:endParaRPr lang="ru-RU" sz="2600" b="1" u="sng" dirty="0">
              <a:solidFill>
                <a:schemeClr val="tx1"/>
              </a:solidFill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2339752" y="6144174"/>
            <a:ext cx="1872208" cy="5971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2600" b="1" u="sng" dirty="0" smtClean="0">
                <a:solidFill>
                  <a:srgbClr val="C00000"/>
                </a:solidFill>
              </a:rPr>
              <a:t>У врачей есть только 4 часа!</a:t>
            </a:r>
            <a:endParaRPr lang="ru-RU" sz="26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978896" cy="1051520"/>
          </a:xfrm>
        </p:spPr>
        <p:txBody>
          <a:bodyPr/>
          <a:lstStyle/>
          <a:p>
            <a:r>
              <a:rPr lang="ru-RU" dirty="0" smtClean="0"/>
              <a:t>Инсульт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13</a:t>
            </a:fld>
            <a:endParaRPr lang="ru-RU" sz="1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19" y="1412776"/>
            <a:ext cx="4391055" cy="53732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700" b="1" dirty="0" smtClean="0">
                <a:solidFill>
                  <a:srgbClr val="002060"/>
                </a:solidFill>
              </a:rPr>
              <a:t>  </a:t>
            </a:r>
            <a:r>
              <a:rPr lang="ru-RU" sz="3700" b="1" dirty="0" smtClean="0">
                <a:solidFill>
                  <a:srgbClr val="002060"/>
                </a:solidFill>
              </a:rPr>
              <a:t>Факторы риска</a:t>
            </a:r>
          </a:p>
          <a:p>
            <a:pPr>
              <a:spcBef>
                <a:spcPts val="1000"/>
              </a:spcBef>
            </a:pPr>
            <a:endParaRPr lang="ru-RU" sz="900" b="1" dirty="0" smtClean="0">
              <a:solidFill>
                <a:srgbClr val="0070C0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3200" b="1" dirty="0" smtClean="0">
                <a:solidFill>
                  <a:schemeClr val="tx1"/>
                </a:solidFill>
              </a:rPr>
              <a:t>атеросклероз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3200" b="1" dirty="0" smtClean="0">
                <a:solidFill>
                  <a:schemeClr val="tx1"/>
                </a:solidFill>
              </a:rPr>
              <a:t>гипертония (</a:t>
            </a:r>
            <a:r>
              <a:rPr lang="en-US" sz="3200" b="1" dirty="0" smtClean="0">
                <a:solidFill>
                  <a:schemeClr val="tx1"/>
                </a:solidFill>
              </a:rPr>
              <a:t>&gt;</a:t>
            </a:r>
            <a:r>
              <a:rPr lang="ru-RU" sz="3200" b="1" dirty="0" smtClean="0">
                <a:solidFill>
                  <a:schemeClr val="tx1"/>
                </a:solidFill>
              </a:rPr>
              <a:t>140/90)</a:t>
            </a:r>
            <a:endParaRPr lang="ru-RU" sz="3200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3200" b="1" dirty="0" smtClean="0">
                <a:solidFill>
                  <a:schemeClr val="tx1"/>
                </a:solidFill>
              </a:rPr>
              <a:t>курение, злоупотребление </a:t>
            </a:r>
            <a:r>
              <a:rPr lang="ru-RU" sz="3200" b="1" dirty="0">
                <a:solidFill>
                  <a:schemeClr val="tx1"/>
                </a:solidFill>
              </a:rPr>
              <a:t>алкоголем</a:t>
            </a:r>
          </a:p>
          <a:p>
            <a:pPr>
              <a:spcBef>
                <a:spcPts val="1000"/>
              </a:spcBef>
            </a:pPr>
            <a:r>
              <a:rPr lang="ru-RU" sz="3200" b="1" dirty="0" smtClean="0">
                <a:solidFill>
                  <a:schemeClr val="tx1"/>
                </a:solidFill>
              </a:rPr>
              <a:t>заболевания </a:t>
            </a:r>
            <a:r>
              <a:rPr lang="ru-RU" sz="3200" b="1" dirty="0">
                <a:solidFill>
                  <a:schemeClr val="tx1"/>
                </a:solidFill>
              </a:rPr>
              <a:t>сердца</a:t>
            </a:r>
          </a:p>
          <a:p>
            <a:pPr>
              <a:spcBef>
                <a:spcPts val="1000"/>
              </a:spcBef>
            </a:pPr>
            <a:r>
              <a:rPr lang="ru-RU" sz="3200" b="1" dirty="0" smtClean="0">
                <a:solidFill>
                  <a:schemeClr val="tx1"/>
                </a:solidFill>
              </a:rPr>
              <a:t>избыточный </a:t>
            </a:r>
            <a:r>
              <a:rPr lang="ru-RU" sz="3200" b="1" dirty="0">
                <a:solidFill>
                  <a:schemeClr val="tx1"/>
                </a:solidFill>
              </a:rPr>
              <a:t>вес, </a:t>
            </a:r>
            <a:r>
              <a:rPr lang="ru-RU" sz="3200" b="1" dirty="0" smtClean="0">
                <a:solidFill>
                  <a:schemeClr val="tx1"/>
                </a:solidFill>
              </a:rPr>
              <a:t>низкая физическая активность, </a:t>
            </a:r>
          </a:p>
          <a:p>
            <a:pPr>
              <a:spcBef>
                <a:spcPts val="1000"/>
              </a:spcBef>
            </a:pPr>
            <a:r>
              <a:rPr lang="ru-RU" sz="3200" b="1" dirty="0" smtClean="0">
                <a:solidFill>
                  <a:schemeClr val="tx1"/>
                </a:solidFill>
              </a:rPr>
              <a:t>стрессы</a:t>
            </a:r>
            <a:endParaRPr lang="ru-RU" sz="3200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3200" b="1" dirty="0" smtClean="0">
                <a:solidFill>
                  <a:schemeClr val="tx1"/>
                </a:solidFill>
              </a:rPr>
              <a:t>сахарный </a:t>
            </a:r>
            <a:r>
              <a:rPr lang="ru-RU" sz="3200" b="1" dirty="0">
                <a:solidFill>
                  <a:schemeClr val="tx1"/>
                </a:solidFill>
              </a:rPr>
              <a:t>диабет</a:t>
            </a:r>
          </a:p>
          <a:p>
            <a:pPr>
              <a:spcBef>
                <a:spcPts val="1000"/>
              </a:spcBef>
            </a:pPr>
            <a:r>
              <a:rPr lang="ru-RU" sz="3200" b="1" dirty="0">
                <a:solidFill>
                  <a:schemeClr val="tx1"/>
                </a:solidFill>
              </a:rPr>
              <a:t>предшествующие </a:t>
            </a:r>
            <a:r>
              <a:rPr lang="ru-RU" sz="3200" b="1" dirty="0" smtClean="0">
                <a:solidFill>
                  <a:schemeClr val="tx1"/>
                </a:solidFill>
              </a:rPr>
              <a:t>инсульты</a:t>
            </a:r>
          </a:p>
          <a:p>
            <a:pPr>
              <a:spcBef>
                <a:spcPts val="1000"/>
              </a:spcBef>
            </a:pPr>
            <a:r>
              <a:rPr lang="ru-RU" sz="3200" b="1" dirty="0" smtClean="0">
                <a:solidFill>
                  <a:schemeClr val="tx1"/>
                </a:solidFill>
              </a:rPr>
              <a:t>тромбозы и тромбофлебиты</a:t>
            </a:r>
            <a:endParaRPr lang="ru-RU" sz="3200" b="1" dirty="0">
              <a:solidFill>
                <a:schemeClr val="tx1"/>
              </a:solidFill>
            </a:endParaRPr>
          </a:p>
          <a:p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6" name="Объект 7"/>
          <p:cNvSpPr txBox="1">
            <a:spLocks/>
          </p:cNvSpPr>
          <p:nvPr/>
        </p:nvSpPr>
        <p:spPr>
          <a:xfrm>
            <a:off x="4642575" y="1484784"/>
            <a:ext cx="4499992" cy="5256584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solidFill>
                  <a:srgbClr val="0070C0"/>
                </a:solidFill>
              </a:rPr>
              <a:t>   </a:t>
            </a:r>
            <a:r>
              <a:rPr lang="ru-RU" sz="2600" b="1" dirty="0" smtClean="0">
                <a:solidFill>
                  <a:srgbClr val="002060"/>
                </a:solidFill>
              </a:rPr>
              <a:t>Последствия</a:t>
            </a:r>
          </a:p>
          <a:p>
            <a:endParaRPr lang="ru-RU" sz="800" b="1" dirty="0">
              <a:solidFill>
                <a:srgbClr val="0070C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травмы и кровотечения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парезы/параличи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снижение когнитивных функций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ухудшение зрения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эпилепсия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психические нарушения</a:t>
            </a:r>
          </a:p>
          <a:p>
            <a:pPr>
              <a:spcBef>
                <a:spcPts val="800"/>
              </a:spcBef>
            </a:pPr>
            <a:r>
              <a:rPr lang="ru-RU" sz="2200" b="1" dirty="0" err="1" smtClean="0">
                <a:solidFill>
                  <a:srgbClr val="002060"/>
                </a:solidFill>
              </a:rPr>
              <a:t>инвалидизация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70 - 80 </a:t>
            </a:r>
            <a:r>
              <a:rPr lang="ru-RU" sz="2200" b="1" dirty="0">
                <a:solidFill>
                  <a:srgbClr val="002060"/>
                </a:solidFill>
              </a:rPr>
              <a:t>%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летальность до </a:t>
            </a:r>
            <a:r>
              <a:rPr lang="ru-RU" sz="2200" b="1" dirty="0">
                <a:solidFill>
                  <a:srgbClr val="002060"/>
                </a:solidFill>
              </a:rPr>
              <a:t>35 </a:t>
            </a:r>
            <a:r>
              <a:rPr lang="ru-RU" sz="2200" b="1" dirty="0" smtClean="0">
                <a:solidFill>
                  <a:srgbClr val="002060"/>
                </a:solidFill>
              </a:rPr>
              <a:t>%</a:t>
            </a:r>
            <a:endParaRPr lang="ru-RU" sz="2200" b="1" dirty="0">
              <a:solidFill>
                <a:srgbClr val="00206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общий </a:t>
            </a:r>
            <a:r>
              <a:rPr lang="ru-RU" sz="2200" b="1" dirty="0">
                <a:solidFill>
                  <a:srgbClr val="002060"/>
                </a:solidFill>
              </a:rPr>
              <a:t>риск повторного инсульта в первые 2 года после первого =</a:t>
            </a:r>
            <a:r>
              <a:rPr lang="ru-RU" sz="2200" b="1" dirty="0" smtClean="0">
                <a:solidFill>
                  <a:srgbClr val="002060"/>
                </a:solidFill>
              </a:rPr>
              <a:t> 4 - 14 %</a:t>
            </a:r>
          </a:p>
        </p:txBody>
      </p:sp>
      <p:pic>
        <p:nvPicPr>
          <p:cNvPr id="7" name="Picture 4" descr="http://cs304305.vk.me/g36556624/a_595353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25" y="44624"/>
            <a:ext cx="118434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5000" dirty="0" smtClean="0"/>
              <a:t>Сахарный диабет и</a:t>
            </a:r>
            <a:br>
              <a:rPr lang="ru-RU" sz="5000" dirty="0" smtClean="0"/>
            </a:br>
            <a:r>
              <a:rPr lang="ru-RU" sz="5000" dirty="0" smtClean="0"/>
              <a:t>коматозные состояния</a:t>
            </a:r>
            <a:endParaRPr lang="ru-RU" sz="5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14</a:t>
            </a:fld>
            <a:endParaRPr lang="ru-RU" sz="1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17571" r="9379" b="18973"/>
          <a:stretch/>
        </p:blipFill>
        <p:spPr bwMode="auto">
          <a:xfrm rot="5400000">
            <a:off x="1725441" y="82872"/>
            <a:ext cx="5568913" cy="79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92946" y="4653136"/>
            <a:ext cx="2538894" cy="4320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Что делать?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724128" y="5157192"/>
            <a:ext cx="2538894" cy="4320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Что делать?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9552" y="1484784"/>
            <a:ext cx="2530624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u="sng" dirty="0" smtClean="0">
                <a:solidFill>
                  <a:srgbClr val="00B050"/>
                </a:solidFill>
              </a:rPr>
              <a:t>Как распознать?</a:t>
            </a:r>
            <a:endParaRPr lang="ru-RU" sz="2000" b="1" u="sng" dirty="0">
              <a:solidFill>
                <a:srgbClr val="00B05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580112" y="1556792"/>
            <a:ext cx="2530624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u="sng" dirty="0" smtClean="0">
                <a:solidFill>
                  <a:srgbClr val="00B050"/>
                </a:solidFill>
              </a:rPr>
              <a:t>Как распознать?</a:t>
            </a:r>
            <a:endParaRPr lang="ru-RU" sz="2000" b="1" u="sng" dirty="0">
              <a:solidFill>
                <a:srgbClr val="00B05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44771" y="3573016"/>
            <a:ext cx="1757509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defTabSz="0">
              <a:spcBef>
                <a:spcPts val="0"/>
              </a:spcBef>
              <a:buFont typeface="Arial" pitchFamily="34" charset="0"/>
              <a:buNone/>
            </a:pPr>
            <a:r>
              <a:rPr lang="ru-RU" sz="19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тургор кожи ↓</a:t>
            </a:r>
            <a:endParaRPr lang="ru-RU" sz="19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085184"/>
            <a:ext cx="2880320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помочь ввести инсулин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вызвать СМП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580112" y="5589240"/>
            <a:ext cx="2880320" cy="12241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дать сладкий чай, сахар</a:t>
            </a:r>
          </a:p>
        </p:txBody>
      </p:sp>
    </p:spTree>
    <p:extLst>
      <p:ext uri="{BB962C8B-B14F-4D97-AF65-F5344CB8AC3E}">
        <p14:creationId xmlns:p14="http://schemas.microsoft.com/office/powerpoint/2010/main" val="35166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15</a:t>
            </a:fld>
            <a:endParaRPr lang="ru-RU" sz="1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484784"/>
            <a:ext cx="4176464" cy="5373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  Факторы риска</a:t>
            </a:r>
          </a:p>
          <a:p>
            <a:endParaRPr lang="ru-RU" sz="1400" b="1" dirty="0" smtClean="0">
              <a:solidFill>
                <a:srgbClr val="0070C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chemeClr val="tx1"/>
                </a:solidFill>
              </a:rPr>
              <a:t>ошибка дозировки инсулина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chemeClr val="tx1"/>
                </a:solidFill>
              </a:rPr>
              <a:t>ошибка при инъекции</a:t>
            </a:r>
          </a:p>
          <a:p>
            <a:pPr>
              <a:spcBef>
                <a:spcPts val="800"/>
              </a:spcBef>
            </a:pPr>
            <a:r>
              <a:rPr lang="ru-RU" sz="2200" b="1" dirty="0">
                <a:solidFill>
                  <a:schemeClr val="tx1"/>
                </a:solidFill>
              </a:rPr>
              <a:t>массирование места инъекции инсулина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200" b="1" dirty="0">
                <a:solidFill>
                  <a:schemeClr val="tx1"/>
                </a:solidFill>
              </a:rPr>
              <a:t>непринятие углеводов после введения дозы короткого </a:t>
            </a:r>
            <a:r>
              <a:rPr lang="ru-RU" sz="2200" b="1" dirty="0" smtClean="0">
                <a:solidFill>
                  <a:schemeClr val="tx1"/>
                </a:solidFill>
              </a:rPr>
              <a:t>инсулина или «неплановой» физической активности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chemeClr val="tx1"/>
                </a:solidFill>
              </a:rPr>
              <a:t>беременность</a:t>
            </a:r>
          </a:p>
          <a:p>
            <a:pPr>
              <a:spcBef>
                <a:spcPts val="800"/>
              </a:spcBef>
            </a:pPr>
            <a:r>
              <a:rPr lang="ru-RU" sz="2200" b="1" dirty="0">
                <a:solidFill>
                  <a:schemeClr val="tx1"/>
                </a:solidFill>
              </a:rPr>
              <a:t>стресс, инсульт, ИМ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chemeClr val="tx1"/>
                </a:solidFill>
              </a:rPr>
              <a:t>приём алкоголя</a:t>
            </a:r>
          </a:p>
        </p:txBody>
      </p:sp>
      <p:sp>
        <p:nvSpPr>
          <p:cNvPr id="6" name="Объект 7"/>
          <p:cNvSpPr txBox="1">
            <a:spLocks/>
          </p:cNvSpPr>
          <p:nvPr/>
        </p:nvSpPr>
        <p:spPr>
          <a:xfrm>
            <a:off x="4642575" y="1481422"/>
            <a:ext cx="4499992" cy="540396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solidFill>
                  <a:srgbClr val="0070C0"/>
                </a:solidFill>
              </a:rPr>
              <a:t>   </a:t>
            </a:r>
            <a:r>
              <a:rPr lang="ru-RU" sz="2600" b="1" dirty="0" smtClean="0">
                <a:solidFill>
                  <a:schemeClr val="tx1"/>
                </a:solidFill>
              </a:rPr>
              <a:t>Последствия</a:t>
            </a:r>
          </a:p>
          <a:p>
            <a:pPr>
              <a:spcBef>
                <a:spcPts val="800"/>
              </a:spcBef>
            </a:pPr>
            <a:endParaRPr lang="ru-RU" sz="800" b="1" dirty="0" smtClean="0">
              <a:solidFill>
                <a:srgbClr val="00206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травмы и кровотечения</a:t>
            </a:r>
          </a:p>
          <a:p>
            <a:pPr>
              <a:spcBef>
                <a:spcPts val="8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кровоизлияние </a:t>
            </a:r>
            <a:r>
              <a:rPr lang="ru-RU" sz="2000" b="1" dirty="0">
                <a:solidFill>
                  <a:srgbClr val="002060"/>
                </a:solidFill>
              </a:rPr>
              <a:t>в сетчатку</a:t>
            </a:r>
          </a:p>
          <a:p>
            <a:pPr>
              <a:spcBef>
                <a:spcPts val="8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нарушения работы мозга (вплоть </a:t>
            </a:r>
            <a:r>
              <a:rPr lang="ru-RU" sz="2000" b="1" dirty="0">
                <a:solidFill>
                  <a:srgbClr val="002060"/>
                </a:solidFill>
              </a:rPr>
              <a:t>до деменции)</a:t>
            </a:r>
          </a:p>
          <a:p>
            <a:pPr>
              <a:spcBef>
                <a:spcPts val="8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инсульт</a:t>
            </a:r>
          </a:p>
          <a:p>
            <a:pPr>
              <a:spcBef>
                <a:spcPts val="8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инфаркт миокарда</a:t>
            </a:r>
          </a:p>
          <a:p>
            <a:pPr>
              <a:spcBef>
                <a:spcPts val="8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нарушение жизненно важных функций </a:t>
            </a:r>
            <a:r>
              <a:rPr lang="ru-RU" sz="2000" b="1" dirty="0" smtClean="0">
                <a:solidFill>
                  <a:srgbClr val="002060"/>
                </a:solidFill>
              </a:rPr>
              <a:t>организма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medkrug.ru/web/uploaded/image/aaaaa88888/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877" y="5229199"/>
            <a:ext cx="1607579" cy="16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health-ua.org/img/video/preview/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26" y="5229198"/>
            <a:ext cx="2895646" cy="16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26876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5000" dirty="0" smtClean="0"/>
              <a:t>Сахарный диабет и</a:t>
            </a:r>
            <a:br>
              <a:rPr lang="ru-RU" sz="5000" dirty="0" smtClean="0"/>
            </a:br>
            <a:r>
              <a:rPr lang="ru-RU" sz="5000" dirty="0" smtClean="0"/>
              <a:t>коматозные состояния</a:t>
            </a:r>
            <a:endParaRPr lang="ru-RU" sz="5000" dirty="0"/>
          </a:p>
        </p:txBody>
      </p:sp>
      <p:pic>
        <p:nvPicPr>
          <p:cNvPr id="8" name="Picture 4" descr="http://cs304305.vk.me/g36556624/a_595353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25" y="44624"/>
            <a:ext cx="118434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youlekar.ru/uploads/images/epilepsyti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14218"/>
            <a:ext cx="2502024" cy="206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популярная-медицина.рф/wp-content/uploads/2013/05/epilepsi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t="6054" r="6583" b="6774"/>
          <a:stretch/>
        </p:blipFill>
        <p:spPr bwMode="auto">
          <a:xfrm>
            <a:off x="174007" y="3768102"/>
            <a:ext cx="2345765" cy="146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Эпилепсия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16</a:t>
            </a:fld>
            <a:endParaRPr lang="ru-RU" sz="18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1268760"/>
            <a:ext cx="4536504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ru-RU" sz="2600" b="1" u="sng" dirty="0" smtClean="0">
                <a:solidFill>
                  <a:schemeClr val="tx1"/>
                </a:solidFill>
              </a:rPr>
              <a:t>Как распознать?</a:t>
            </a:r>
          </a:p>
          <a:p>
            <a:pPr>
              <a:spcBef>
                <a:spcPts val="800"/>
              </a:spcBef>
            </a:pPr>
            <a:endParaRPr lang="ru-RU" sz="1000" b="1" dirty="0" smtClean="0">
              <a:solidFill>
                <a:srgbClr val="FF0000"/>
              </a:solidFill>
            </a:endParaRP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судорожные </a:t>
            </a:r>
            <a:r>
              <a:rPr lang="ru-RU" b="1" dirty="0">
                <a:solidFill>
                  <a:srgbClr val="C00000"/>
                </a:solidFill>
              </a:rPr>
              <a:t>сокращения </a:t>
            </a:r>
            <a:r>
              <a:rPr lang="ru-RU" b="1" dirty="0" smtClean="0">
                <a:solidFill>
                  <a:srgbClr val="C00000"/>
                </a:solidFill>
              </a:rPr>
              <a:t>мышц</a:t>
            </a: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остановка дыхания</a:t>
            </a: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потеря </a:t>
            </a:r>
            <a:r>
              <a:rPr lang="ru-RU" b="1" dirty="0">
                <a:solidFill>
                  <a:srgbClr val="C00000"/>
                </a:solidFill>
              </a:rPr>
              <a:t>сознания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23928" y="1368152"/>
            <a:ext cx="5220072" cy="5301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ru-RU" sz="10400" b="1" u="sng" dirty="0" smtClean="0">
                <a:solidFill>
                  <a:srgbClr val="C00000"/>
                </a:solidFill>
              </a:rPr>
              <a:t>Что делать?</a:t>
            </a:r>
          </a:p>
          <a:p>
            <a:pPr indent="-288000">
              <a:spcBef>
                <a:spcPts val="1000"/>
              </a:spcBef>
            </a:pPr>
            <a:endParaRPr lang="ru-RU" sz="400" b="1" dirty="0" smtClean="0">
              <a:solidFill>
                <a:srgbClr val="00B050"/>
              </a:solidFill>
            </a:endParaRPr>
          </a:p>
          <a:p>
            <a:pPr indent="-288000">
              <a:spcBef>
                <a:spcPts val="1000"/>
              </a:spcBef>
            </a:pPr>
            <a:r>
              <a:rPr lang="ru-RU" sz="6400" b="1" dirty="0" smtClean="0">
                <a:solidFill>
                  <a:schemeClr val="tx1"/>
                </a:solidFill>
              </a:rPr>
              <a:t>поддержать </a:t>
            </a:r>
            <a:r>
              <a:rPr lang="ru-RU" sz="6400" b="1" dirty="0">
                <a:solidFill>
                  <a:schemeClr val="tx1"/>
                </a:solidFill>
              </a:rPr>
              <a:t>падающего человека, </a:t>
            </a:r>
            <a:r>
              <a:rPr lang="ru-RU" sz="6400" b="1" dirty="0" smtClean="0">
                <a:solidFill>
                  <a:schemeClr val="tx1"/>
                </a:solidFill>
              </a:rPr>
              <a:t>опустить </a:t>
            </a:r>
            <a:r>
              <a:rPr lang="ru-RU" sz="6400" b="1" dirty="0">
                <a:solidFill>
                  <a:schemeClr val="tx1"/>
                </a:solidFill>
              </a:rPr>
              <a:t>его </a:t>
            </a:r>
            <a:r>
              <a:rPr lang="ru-RU" sz="6400" b="1" dirty="0" smtClean="0">
                <a:solidFill>
                  <a:schemeClr val="tx1"/>
                </a:solidFill>
              </a:rPr>
              <a:t>на </a:t>
            </a:r>
            <a:r>
              <a:rPr lang="ru-RU" sz="6400" b="1" dirty="0">
                <a:solidFill>
                  <a:schemeClr val="tx1"/>
                </a:solidFill>
              </a:rPr>
              <a:t>пол или </a:t>
            </a:r>
            <a:r>
              <a:rPr lang="ru-RU" sz="6400" b="1" dirty="0" smtClean="0">
                <a:solidFill>
                  <a:schemeClr val="tx1"/>
                </a:solidFill>
              </a:rPr>
              <a:t>усадить</a:t>
            </a:r>
          </a:p>
          <a:p>
            <a:pPr indent="-288000">
              <a:spcBef>
                <a:spcPts val="1000"/>
              </a:spcBef>
            </a:pPr>
            <a:r>
              <a:rPr lang="ru-RU" sz="6400" b="1" dirty="0" smtClean="0">
                <a:solidFill>
                  <a:schemeClr val="tx1"/>
                </a:solidFill>
              </a:rPr>
              <a:t>фиксировать его в боковом положении</a:t>
            </a:r>
          </a:p>
          <a:p>
            <a:pPr indent="-288000">
              <a:spcBef>
                <a:spcPts val="1000"/>
              </a:spcBef>
            </a:pPr>
            <a:r>
              <a:rPr lang="ru-RU" sz="6400" b="1" dirty="0" smtClean="0">
                <a:solidFill>
                  <a:schemeClr val="tx1"/>
                </a:solidFill>
              </a:rPr>
              <a:t>подложить под голову мягкий плоский предмет</a:t>
            </a:r>
          </a:p>
          <a:p>
            <a:pPr indent="-288000">
              <a:spcBef>
                <a:spcPts val="1000"/>
              </a:spcBef>
            </a:pPr>
            <a:r>
              <a:rPr lang="ru-RU" sz="6400" b="1" dirty="0" smtClean="0">
                <a:solidFill>
                  <a:schemeClr val="tx1"/>
                </a:solidFill>
              </a:rPr>
              <a:t>не </a:t>
            </a:r>
            <a:r>
              <a:rPr lang="ru-RU" sz="6400" b="1" dirty="0">
                <a:solidFill>
                  <a:schemeClr val="tx1"/>
                </a:solidFill>
              </a:rPr>
              <a:t>класть никаких предметов в рот и не предпринимать попыток разжать </a:t>
            </a:r>
            <a:r>
              <a:rPr lang="ru-RU" sz="6400" b="1" dirty="0" smtClean="0">
                <a:solidFill>
                  <a:schemeClr val="tx1"/>
                </a:solidFill>
              </a:rPr>
              <a:t>плотно сомкнутые челюсти </a:t>
            </a:r>
            <a:r>
              <a:rPr lang="ru-RU" sz="6400" b="1" dirty="0">
                <a:solidFill>
                  <a:schemeClr val="tx1"/>
                </a:solidFill>
              </a:rPr>
              <a:t>пациента</a:t>
            </a:r>
          </a:p>
          <a:p>
            <a:pPr indent="-288000">
              <a:spcBef>
                <a:spcPts val="1000"/>
              </a:spcBef>
            </a:pPr>
            <a:r>
              <a:rPr lang="ru-RU" sz="6400" b="1" dirty="0" smtClean="0">
                <a:solidFill>
                  <a:schemeClr val="tx1"/>
                </a:solidFill>
              </a:rPr>
              <a:t>зафиксировать время начала приступа</a:t>
            </a:r>
          </a:p>
          <a:p>
            <a:pPr indent="-288000">
              <a:spcBef>
                <a:spcPts val="1000"/>
              </a:spcBef>
            </a:pPr>
            <a:r>
              <a:rPr lang="ru-RU" sz="6400" b="1" dirty="0" smtClean="0">
                <a:solidFill>
                  <a:schemeClr val="tx1"/>
                </a:solidFill>
              </a:rPr>
              <a:t>При </a:t>
            </a:r>
            <a:r>
              <a:rPr lang="ru-RU" sz="6400" b="1" dirty="0">
                <a:solidFill>
                  <a:schemeClr val="tx1"/>
                </a:solidFill>
              </a:rPr>
              <a:t>необходимости п</a:t>
            </a:r>
            <a:r>
              <a:rPr lang="ru-RU" sz="6400" b="1" dirty="0" smtClean="0">
                <a:solidFill>
                  <a:schemeClr val="tx1"/>
                </a:solidFill>
              </a:rPr>
              <a:t>роводить СЛР только после окончания приступа</a:t>
            </a:r>
          </a:p>
          <a:p>
            <a:pPr indent="-288000">
              <a:spcBef>
                <a:spcPts val="1000"/>
              </a:spcBef>
            </a:pPr>
            <a:r>
              <a:rPr lang="ru-RU" sz="6400" b="1" dirty="0" smtClean="0">
                <a:solidFill>
                  <a:schemeClr val="tx1"/>
                </a:solidFill>
              </a:rPr>
              <a:t> вызвать </a:t>
            </a:r>
            <a:r>
              <a:rPr lang="ru-RU" sz="6400" b="1" dirty="0">
                <a:solidFill>
                  <a:schemeClr val="tx1"/>
                </a:solidFill>
              </a:rPr>
              <a:t>Скорую помощь,</a:t>
            </a:r>
            <a:r>
              <a:rPr lang="ru-RU" sz="6400" b="1" dirty="0">
                <a:solidFill>
                  <a:srgbClr val="00B050"/>
                </a:solidFill>
              </a:rPr>
              <a:t> </a:t>
            </a:r>
            <a:r>
              <a:rPr lang="ru-RU" sz="6400" b="1" u="sng" dirty="0">
                <a:solidFill>
                  <a:srgbClr val="FF0000"/>
                </a:solidFill>
              </a:rPr>
              <a:t>если</a:t>
            </a:r>
            <a:r>
              <a:rPr lang="ru-RU" sz="6400" b="1" dirty="0">
                <a:solidFill>
                  <a:schemeClr val="tx1"/>
                </a:solidFill>
              </a:rPr>
              <a:t>: </a:t>
            </a:r>
            <a:r>
              <a:rPr lang="ru-RU" sz="6400" b="1" dirty="0" smtClean="0">
                <a:solidFill>
                  <a:schemeClr val="tx1"/>
                </a:solidFill>
              </a:rPr>
              <a:t/>
            </a:r>
            <a:br>
              <a:rPr lang="ru-RU" sz="6400" b="1" dirty="0" smtClean="0">
                <a:solidFill>
                  <a:schemeClr val="tx1"/>
                </a:solidFill>
              </a:rPr>
            </a:br>
            <a:r>
              <a:rPr lang="ru-RU" sz="6400" b="1" dirty="0" smtClean="0">
                <a:solidFill>
                  <a:schemeClr val="tx1"/>
                </a:solidFill>
              </a:rPr>
              <a:t>-приступ </a:t>
            </a:r>
            <a:r>
              <a:rPr lang="ru-RU" sz="6400" b="1" dirty="0">
                <a:solidFill>
                  <a:schemeClr val="tx1"/>
                </a:solidFill>
              </a:rPr>
              <a:t>длится более 3 </a:t>
            </a:r>
            <a:r>
              <a:rPr lang="ru-RU" sz="6400" b="1" dirty="0" smtClean="0">
                <a:solidFill>
                  <a:schemeClr val="tx1"/>
                </a:solidFill>
              </a:rPr>
              <a:t>минут, </a:t>
            </a:r>
            <a:br>
              <a:rPr lang="ru-RU" sz="6400" b="1" dirty="0" smtClean="0">
                <a:solidFill>
                  <a:schemeClr val="tx1"/>
                </a:solidFill>
              </a:rPr>
            </a:br>
            <a:r>
              <a:rPr lang="ru-RU" sz="6400" b="1" dirty="0" smtClean="0">
                <a:solidFill>
                  <a:schemeClr val="tx1"/>
                </a:solidFill>
              </a:rPr>
              <a:t>-пострадавший </a:t>
            </a:r>
            <a:r>
              <a:rPr lang="ru-RU" sz="6400" b="1" dirty="0">
                <a:solidFill>
                  <a:schemeClr val="tx1"/>
                </a:solidFill>
              </a:rPr>
              <a:t>не приходит в сознание более 10 </a:t>
            </a:r>
            <a:r>
              <a:rPr lang="ru-RU" sz="6400" b="1" dirty="0" smtClean="0">
                <a:solidFill>
                  <a:schemeClr val="tx1"/>
                </a:solidFill>
              </a:rPr>
              <a:t>минут, </a:t>
            </a:r>
            <a:br>
              <a:rPr lang="ru-RU" sz="6400" b="1" dirty="0" smtClean="0">
                <a:solidFill>
                  <a:schemeClr val="tx1"/>
                </a:solidFill>
              </a:rPr>
            </a:br>
            <a:r>
              <a:rPr lang="ru-RU" sz="6400" b="1" dirty="0" smtClean="0">
                <a:solidFill>
                  <a:schemeClr val="tx1"/>
                </a:solidFill>
              </a:rPr>
              <a:t>-приступ </a:t>
            </a:r>
            <a:r>
              <a:rPr lang="ru-RU" sz="6400" b="1" dirty="0">
                <a:solidFill>
                  <a:schemeClr val="tx1"/>
                </a:solidFill>
              </a:rPr>
              <a:t>произошёл </a:t>
            </a:r>
            <a:r>
              <a:rPr lang="ru-RU" sz="6400" b="1" dirty="0" smtClean="0">
                <a:solidFill>
                  <a:schemeClr val="tx1"/>
                </a:solidFill>
              </a:rPr>
              <a:t>впервые, либо </a:t>
            </a:r>
            <a:r>
              <a:rPr lang="ru-RU" sz="6400" b="1" dirty="0">
                <a:solidFill>
                  <a:schemeClr val="tx1"/>
                </a:solidFill>
              </a:rPr>
              <a:t>случился у </a:t>
            </a:r>
            <a:r>
              <a:rPr lang="ru-RU" sz="6400" b="1" dirty="0" smtClean="0">
                <a:solidFill>
                  <a:schemeClr val="tx1"/>
                </a:solidFill>
              </a:rPr>
              <a:t>ребенка, </a:t>
            </a:r>
            <a:r>
              <a:rPr lang="ru-RU" sz="6400" b="1" dirty="0">
                <a:solidFill>
                  <a:schemeClr val="tx1"/>
                </a:solidFill>
              </a:rPr>
              <a:t>у пожилого </a:t>
            </a:r>
            <a:r>
              <a:rPr lang="ru-RU" sz="6400" b="1" dirty="0" smtClean="0">
                <a:solidFill>
                  <a:schemeClr val="tx1"/>
                </a:solidFill>
              </a:rPr>
              <a:t>человека или у </a:t>
            </a:r>
            <a:r>
              <a:rPr lang="ru-RU" sz="6400" b="1" dirty="0">
                <a:solidFill>
                  <a:schemeClr val="tx1"/>
                </a:solidFill>
              </a:rPr>
              <a:t>беременной </a:t>
            </a:r>
            <a:r>
              <a:rPr lang="ru-RU" sz="6400" b="1" dirty="0" smtClean="0">
                <a:solidFill>
                  <a:schemeClr val="tx1"/>
                </a:solidFill>
              </a:rPr>
              <a:t>женщины, </a:t>
            </a:r>
            <a:br>
              <a:rPr lang="ru-RU" sz="6400" b="1" dirty="0" smtClean="0">
                <a:solidFill>
                  <a:schemeClr val="tx1"/>
                </a:solidFill>
              </a:rPr>
            </a:br>
            <a:r>
              <a:rPr lang="ru-RU" sz="6400" b="1" dirty="0" smtClean="0">
                <a:solidFill>
                  <a:schemeClr val="tx1"/>
                </a:solidFill>
              </a:rPr>
              <a:t>-во </a:t>
            </a:r>
            <a:r>
              <a:rPr lang="ru-RU" sz="6400" b="1" dirty="0">
                <a:solidFill>
                  <a:schemeClr val="tx1"/>
                </a:solidFill>
              </a:rPr>
              <a:t>время приступа пострадавший </a:t>
            </a:r>
            <a:r>
              <a:rPr lang="ru-RU" sz="6400" b="1" dirty="0" smtClean="0">
                <a:solidFill>
                  <a:schemeClr val="tx1"/>
                </a:solidFill>
              </a:rPr>
              <a:t/>
            </a:r>
            <a:br>
              <a:rPr lang="ru-RU" sz="6400" b="1" dirty="0" smtClean="0">
                <a:solidFill>
                  <a:schemeClr val="tx1"/>
                </a:solidFill>
              </a:rPr>
            </a:br>
            <a:r>
              <a:rPr lang="ru-RU" sz="6400" b="1" dirty="0" smtClean="0">
                <a:solidFill>
                  <a:schemeClr val="tx1"/>
                </a:solidFill>
              </a:rPr>
              <a:t>получил травмы</a:t>
            </a:r>
            <a:endParaRPr lang="ru-RU" sz="6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lie-emotions.com.ua/stati/volkov/ororor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16731"/>
            <a:ext cx="2983394" cy="20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7240"/>
            <a:ext cx="8064896" cy="1051520"/>
          </a:xfrm>
        </p:spPr>
        <p:txBody>
          <a:bodyPr/>
          <a:lstStyle/>
          <a:p>
            <a:r>
              <a:rPr lang="ru-RU" dirty="0" smtClean="0"/>
              <a:t>Эпилепсия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17</a:t>
            </a:fld>
            <a:endParaRPr lang="ru-RU" sz="1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412776"/>
            <a:ext cx="3960440" cy="5445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  Факторы риска</a:t>
            </a:r>
          </a:p>
          <a:p>
            <a:pPr>
              <a:spcBef>
                <a:spcPts val="1000"/>
              </a:spcBef>
            </a:pPr>
            <a:endParaRPr lang="ru-RU" sz="500" b="1" dirty="0" smtClean="0">
              <a:solidFill>
                <a:srgbClr val="0070C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нарушение приёма противосудорожных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травмы </a:t>
            </a:r>
            <a:r>
              <a:rPr lang="ru-RU" b="1" dirty="0">
                <a:solidFill>
                  <a:schemeClr val="tx1"/>
                </a:solidFill>
              </a:rPr>
              <a:t>головы</a:t>
            </a:r>
            <a:r>
              <a:rPr lang="ru-RU" dirty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tx1"/>
                </a:solidFill>
              </a:rPr>
              <a:t>и</a:t>
            </a:r>
            <a:r>
              <a:rPr lang="ru-RU" b="1" dirty="0" smtClean="0">
                <a:solidFill>
                  <a:schemeClr val="tx1"/>
                </a:solidFill>
              </a:rPr>
              <a:t>нсульт </a:t>
            </a:r>
            <a:r>
              <a:rPr lang="ru-RU" b="1" dirty="0">
                <a:solidFill>
                  <a:schemeClr val="tx1"/>
                </a:solidFill>
              </a:rPr>
              <a:t>и другие сосудистые </a:t>
            </a:r>
            <a:r>
              <a:rPr lang="ru-RU" b="1" dirty="0" smtClean="0">
                <a:solidFill>
                  <a:schemeClr val="tx1"/>
                </a:solidFill>
              </a:rPr>
              <a:t>заболевания</a:t>
            </a: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tx1"/>
                </a:solidFill>
              </a:rPr>
              <a:t>воспалительные заболевания мозга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анамнезе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употребление алкоголя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наследственность</a:t>
            </a:r>
            <a:endParaRPr lang="ru-RU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Объект 7"/>
          <p:cNvSpPr txBox="1">
            <a:spLocks/>
          </p:cNvSpPr>
          <p:nvPr/>
        </p:nvSpPr>
        <p:spPr>
          <a:xfrm>
            <a:off x="4642575" y="1412776"/>
            <a:ext cx="4499992" cy="499929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solidFill>
                  <a:srgbClr val="0070C0"/>
                </a:solidFill>
              </a:rPr>
              <a:t>   </a:t>
            </a:r>
            <a:r>
              <a:rPr lang="ru-RU" sz="2600" b="1" dirty="0" smtClean="0">
                <a:solidFill>
                  <a:srgbClr val="002060"/>
                </a:solidFill>
              </a:rPr>
              <a:t>Последствия</a:t>
            </a:r>
          </a:p>
          <a:p>
            <a:endParaRPr lang="ru-RU" sz="900" b="1" dirty="0">
              <a:solidFill>
                <a:srgbClr val="0070C0"/>
              </a:solidFill>
            </a:endParaRPr>
          </a:p>
          <a:p>
            <a:r>
              <a:rPr lang="ru-RU" sz="2300" b="1" dirty="0">
                <a:solidFill>
                  <a:srgbClr val="002060"/>
                </a:solidFill>
              </a:rPr>
              <a:t>травмы и кровотечения</a:t>
            </a:r>
          </a:p>
          <a:p>
            <a:r>
              <a:rPr lang="ru-RU" sz="2300" b="1" dirty="0">
                <a:solidFill>
                  <a:srgbClr val="002060"/>
                </a:solidFill>
              </a:rPr>
              <a:t>аспирация содержимого ротовой полости</a:t>
            </a:r>
          </a:p>
          <a:p>
            <a:r>
              <a:rPr lang="ru-RU" sz="2300" b="1" dirty="0">
                <a:solidFill>
                  <a:srgbClr val="002060"/>
                </a:solidFill>
              </a:rPr>
              <a:t>нарушение кровообращения и дыхательные нарушения</a:t>
            </a:r>
          </a:p>
          <a:p>
            <a:r>
              <a:rPr lang="ru-RU" sz="2300" b="1" dirty="0">
                <a:solidFill>
                  <a:srgbClr val="002060"/>
                </a:solidFill>
              </a:rPr>
              <a:t>гипоксия</a:t>
            </a:r>
          </a:p>
        </p:txBody>
      </p:sp>
      <p:pic>
        <p:nvPicPr>
          <p:cNvPr id="8" name="Picture 4" descr="http://cs304305.vk.me/g36556624/a_595353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25" y="44624"/>
            <a:ext cx="118434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/>
              <a:t>Отравление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18</a:t>
            </a:fld>
            <a:endParaRPr lang="ru-RU" sz="18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3568" y="1567333"/>
            <a:ext cx="8208912" cy="5290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3400" b="1" u="sng" dirty="0" smtClean="0">
                <a:solidFill>
                  <a:srgbClr val="C00000"/>
                </a:solidFill>
              </a:rPr>
              <a:t>Что делать?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уложить в устойчивое боковое положение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удалить содержимое изо рта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если </a:t>
            </a:r>
            <a:r>
              <a:rPr lang="ru-RU" b="1" dirty="0">
                <a:solidFill>
                  <a:schemeClr val="tx1"/>
                </a:solidFill>
              </a:rPr>
              <a:t>человек в сознании и с момента приёма препарата прошло менее 30 </a:t>
            </a:r>
            <a:r>
              <a:rPr lang="ru-RU" b="1" dirty="0" smtClean="0">
                <a:solidFill>
                  <a:schemeClr val="tx1"/>
                </a:solidFill>
              </a:rPr>
              <a:t>минут – постараться </a:t>
            </a:r>
            <a:r>
              <a:rPr lang="ru-RU" b="1" dirty="0">
                <a:solidFill>
                  <a:schemeClr val="tx1"/>
                </a:solidFill>
              </a:rPr>
              <a:t>вызвать рвоту </a:t>
            </a:r>
            <a:r>
              <a:rPr lang="ru-RU" b="1" dirty="0" smtClean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chemeClr val="tx1"/>
                </a:solidFill>
              </a:rPr>
              <a:t>кроме случаев отравления едкими </a:t>
            </a:r>
            <a:r>
              <a:rPr lang="ru-RU" b="1" dirty="0" smtClean="0">
                <a:solidFill>
                  <a:schemeClr val="tx1"/>
                </a:solidFill>
              </a:rPr>
              <a:t>веществами)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после </a:t>
            </a:r>
            <a:r>
              <a:rPr lang="ru-RU" b="1" dirty="0">
                <a:solidFill>
                  <a:schemeClr val="tx1"/>
                </a:solidFill>
              </a:rPr>
              <a:t>рвоты </a:t>
            </a:r>
            <a:r>
              <a:rPr lang="ru-RU" b="1" dirty="0" smtClean="0">
                <a:solidFill>
                  <a:schemeClr val="tx1"/>
                </a:solidFill>
              </a:rPr>
              <a:t>дать активированный уголь, как </a:t>
            </a:r>
            <a:r>
              <a:rPr lang="ru-RU" b="1" dirty="0">
                <a:solidFill>
                  <a:schemeClr val="tx1"/>
                </a:solidFill>
              </a:rPr>
              <a:t>можно чаще </a:t>
            </a:r>
            <a:r>
              <a:rPr lang="ru-RU" b="1" dirty="0" smtClean="0">
                <a:solidFill>
                  <a:schemeClr val="tx1"/>
                </a:solidFill>
              </a:rPr>
              <a:t>предлагать молоко </a:t>
            </a:r>
            <a:r>
              <a:rPr lang="ru-RU" b="1" dirty="0">
                <a:solidFill>
                  <a:schemeClr val="tx1"/>
                </a:solidFill>
              </a:rPr>
              <a:t>или </a:t>
            </a:r>
            <a:r>
              <a:rPr lang="ru-RU" b="1" dirty="0" smtClean="0">
                <a:solidFill>
                  <a:schemeClr val="tx1"/>
                </a:solidFill>
              </a:rPr>
              <a:t>чай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если </a:t>
            </a:r>
            <a:r>
              <a:rPr lang="ru-RU" b="1" dirty="0">
                <a:solidFill>
                  <a:schemeClr val="tx1"/>
                </a:solidFill>
              </a:rPr>
              <a:t>рвоту вызвать не удаётся, </a:t>
            </a:r>
            <a:r>
              <a:rPr lang="ru-RU" b="1" dirty="0" smtClean="0">
                <a:solidFill>
                  <a:schemeClr val="tx1"/>
                </a:solidFill>
              </a:rPr>
              <a:t>дать слабительные (кроме случаев отравления едкими щелочами), активированный </a:t>
            </a:r>
            <a:r>
              <a:rPr lang="ru-RU" b="1" dirty="0">
                <a:solidFill>
                  <a:schemeClr val="tx1"/>
                </a:solidFill>
              </a:rPr>
              <a:t>уголь, </a:t>
            </a:r>
            <a:r>
              <a:rPr lang="ru-RU" b="1" dirty="0" smtClean="0">
                <a:solidFill>
                  <a:schemeClr val="tx1"/>
                </a:solidFill>
              </a:rPr>
              <a:t>поить </a:t>
            </a:r>
            <a:r>
              <a:rPr lang="ru-RU" b="1" dirty="0">
                <a:solidFill>
                  <a:schemeClr val="tx1"/>
                </a:solidFill>
              </a:rPr>
              <a:t>чаем и </a:t>
            </a:r>
            <a:r>
              <a:rPr lang="ru-RU" b="1" dirty="0" smtClean="0">
                <a:solidFill>
                  <a:schemeClr val="tx1"/>
                </a:solidFill>
              </a:rPr>
              <a:t>молоком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при </a:t>
            </a:r>
            <a:r>
              <a:rPr lang="ru-RU" b="1" dirty="0">
                <a:solidFill>
                  <a:schemeClr val="tx1"/>
                </a:solidFill>
              </a:rPr>
              <a:t>отравлении </a:t>
            </a:r>
            <a:r>
              <a:rPr lang="ru-RU" b="1" u="sng" dirty="0">
                <a:solidFill>
                  <a:srgbClr val="FF0000"/>
                </a:solidFill>
              </a:rPr>
              <a:t>алкоголем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дать </a:t>
            </a:r>
            <a:r>
              <a:rPr lang="ru-RU" b="1" dirty="0">
                <a:solidFill>
                  <a:schemeClr val="tx1"/>
                </a:solidFill>
              </a:rPr>
              <a:t>вдыхать нашатырный спирт, </a:t>
            </a:r>
            <a:r>
              <a:rPr lang="ru-RU" b="1" dirty="0" smtClean="0">
                <a:solidFill>
                  <a:schemeClr val="tx1"/>
                </a:solidFill>
              </a:rPr>
              <a:t>провести </a:t>
            </a:r>
            <a:r>
              <a:rPr lang="ru-RU" b="1" dirty="0">
                <a:solidFill>
                  <a:schemeClr val="tx1"/>
                </a:solidFill>
              </a:rPr>
              <a:t>промывание желудка теплой водой или слабым раствором питьевой соды, в тяжелых случаях проводят </a:t>
            </a:r>
            <a:r>
              <a:rPr lang="ru-RU" b="1" dirty="0" smtClean="0">
                <a:solidFill>
                  <a:schemeClr val="tx1"/>
                </a:solidFill>
              </a:rPr>
              <a:t>СЛР !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вызвать Скорую помощь!</a:t>
            </a:r>
          </a:p>
        </p:txBody>
      </p:sp>
      <p:pic>
        <p:nvPicPr>
          <p:cNvPr id="5" name="Picture 4" descr="http://cs304305.vk.me/g36556624/a_595353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25" y="44624"/>
            <a:ext cx="118434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340768"/>
          </a:xfrm>
        </p:spPr>
        <p:txBody>
          <a:bodyPr/>
          <a:lstStyle/>
          <a:p>
            <a:r>
              <a:rPr lang="ru-RU" dirty="0" smtClean="0"/>
              <a:t>Отравление угарным газом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19</a:t>
            </a:fld>
            <a:endParaRPr lang="ru-RU" sz="18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567333"/>
            <a:ext cx="4176464" cy="5290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800" b="1" u="sng" dirty="0" smtClean="0">
                <a:solidFill>
                  <a:srgbClr val="C00000"/>
                </a:solidFill>
              </a:rPr>
              <a:t>Что делать?</a:t>
            </a:r>
          </a:p>
          <a:p>
            <a:endParaRPr lang="ru-RU" sz="1700" b="1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немедленно </a:t>
            </a:r>
            <a:r>
              <a:rPr lang="ru-RU" b="1" dirty="0">
                <a:solidFill>
                  <a:schemeClr val="tx1"/>
                </a:solidFill>
              </a:rPr>
              <a:t>вывести </a:t>
            </a:r>
            <a:r>
              <a:rPr lang="ru-RU" b="1" dirty="0" smtClean="0">
                <a:solidFill>
                  <a:schemeClr val="tx1"/>
                </a:solidFill>
              </a:rPr>
              <a:t>пострадавшего на </a:t>
            </a:r>
            <a:r>
              <a:rPr lang="ru-RU" b="1" dirty="0">
                <a:solidFill>
                  <a:schemeClr val="tx1"/>
                </a:solidFill>
              </a:rPr>
              <a:t>чистый </a:t>
            </a:r>
            <a:r>
              <a:rPr lang="ru-RU" b="1" dirty="0" smtClean="0">
                <a:solidFill>
                  <a:schemeClr val="tx1"/>
                </a:solidFill>
              </a:rPr>
              <a:t>воздух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chemeClr val="tx1"/>
                </a:solidFill>
              </a:rPr>
              <a:t>голову и грудь наложить холодный </a:t>
            </a:r>
            <a:r>
              <a:rPr lang="ru-RU" b="1" dirty="0" smtClean="0">
                <a:solidFill>
                  <a:schemeClr val="tx1"/>
                </a:solidFill>
              </a:rPr>
              <a:t>компресс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дать </a:t>
            </a:r>
            <a:r>
              <a:rPr lang="ru-RU" b="1" dirty="0">
                <a:solidFill>
                  <a:schemeClr val="tx1"/>
                </a:solidFill>
              </a:rPr>
              <a:t>выпить крепкий чай или кофе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вызвать Скорую помощь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если пульса, дыхания и реакции зрачков нет – приступайте к СЛР !!!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1556792"/>
            <a:ext cx="4392488" cy="5290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ru-RU" sz="3100" b="1" u="sng" dirty="0" smtClean="0">
                <a:solidFill>
                  <a:schemeClr val="tx1"/>
                </a:solidFill>
              </a:rPr>
              <a:t>Как распознать?</a:t>
            </a:r>
          </a:p>
          <a:p>
            <a:pPr>
              <a:spcBef>
                <a:spcPts val="800"/>
              </a:spcBef>
            </a:pPr>
            <a:endParaRPr lang="ru-RU" sz="2100" b="1" u="sng" dirty="0" smtClean="0">
              <a:solidFill>
                <a:srgbClr val="00B050"/>
              </a:solidFill>
            </a:endParaRP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головокружение, шум </a:t>
            </a:r>
            <a:r>
              <a:rPr lang="ru-RU" b="1" dirty="0">
                <a:solidFill>
                  <a:srgbClr val="C00000"/>
                </a:solidFill>
              </a:rPr>
              <a:t>в </a:t>
            </a:r>
            <a:r>
              <a:rPr lang="ru-RU" b="1" dirty="0" smtClean="0">
                <a:solidFill>
                  <a:srgbClr val="C00000"/>
                </a:solidFill>
              </a:rPr>
              <a:t>ушах</a:t>
            </a: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учащённое дыхание</a:t>
            </a: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бледность или краснота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тошнота, рвота 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</a:pPr>
            <a:r>
              <a:rPr lang="ru-RU" b="1" dirty="0">
                <a:solidFill>
                  <a:srgbClr val="C00000"/>
                </a:solidFill>
              </a:rPr>
              <a:t>мышечная слабость </a:t>
            </a: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сонливость или повышенная </a:t>
            </a:r>
            <a:r>
              <a:rPr lang="ru-RU" b="1" dirty="0">
                <a:solidFill>
                  <a:srgbClr val="C00000"/>
                </a:solidFill>
              </a:rPr>
              <a:t>подвижность, затем расстройство координации движений </a:t>
            </a: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бред, </a:t>
            </a:r>
            <a:r>
              <a:rPr lang="ru-RU" b="1" dirty="0">
                <a:solidFill>
                  <a:srgbClr val="C00000"/>
                </a:solidFill>
              </a:rPr>
              <a:t>галлюцинации </a:t>
            </a: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потеря </a:t>
            </a:r>
            <a:r>
              <a:rPr lang="ru-RU" b="1" dirty="0">
                <a:solidFill>
                  <a:srgbClr val="C00000"/>
                </a:solidFill>
              </a:rPr>
              <a:t>сознания </a:t>
            </a: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судороги 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кома </a:t>
            </a:r>
            <a:r>
              <a:rPr lang="ru-RU" b="1" dirty="0">
                <a:solidFill>
                  <a:srgbClr val="C00000"/>
                </a:solidFill>
              </a:rPr>
              <a:t>и смерть от паралича дыхательного </a:t>
            </a:r>
            <a:r>
              <a:rPr lang="ru-RU" b="1" dirty="0" smtClean="0">
                <a:solidFill>
                  <a:srgbClr val="C00000"/>
                </a:solidFill>
              </a:rPr>
              <a:t>центра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s616930.vk.me/v616930690/1bf16/Bh1XzVeqmf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t="998" r="1431" b="2300"/>
          <a:stretch/>
        </p:blipFill>
        <p:spPr bwMode="auto">
          <a:xfrm>
            <a:off x="0" y="-17564"/>
            <a:ext cx="4536504" cy="442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7/74/Golden_hour_graph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7643"/>
            <a:ext cx="6588223" cy="37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085184"/>
            <a:ext cx="4042792" cy="16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ИСХОД </a:t>
            </a:r>
            <a:r>
              <a:rPr lang="ru-RU" sz="3600" b="1" dirty="0" smtClean="0">
                <a:solidFill>
                  <a:srgbClr val="C00000"/>
                </a:solidFill>
              </a:rPr>
              <a:t>→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6529" y="6497960"/>
            <a:ext cx="561975" cy="360040"/>
          </a:xfrm>
        </p:spPr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2</a:t>
            </a:fld>
            <a:endParaRPr lang="ru-RU" sz="18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921696" y="908720"/>
            <a:ext cx="4042792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←</a:t>
            </a:r>
            <a:r>
              <a:rPr lang="ru-RU" sz="2600" b="1" dirty="0" smtClean="0">
                <a:solidFill>
                  <a:srgbClr val="002060"/>
                </a:solidFill>
              </a:rPr>
              <a:t> СИТУАЦИЯ 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СЛР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20</a:t>
            </a:fld>
            <a:endParaRPr lang="ru-RU" sz="1800" b="1" dirty="0"/>
          </a:p>
        </p:txBody>
      </p:sp>
      <p:pic>
        <p:nvPicPr>
          <p:cNvPr id="3075" name="Picture 3" descr="C:\Users\User\Documents\Мои Документы\GMU\СНО\ОЗиЗ\Грант\Карты\1\11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7"/>
          <a:stretch/>
        </p:blipFill>
        <p:spPr bwMode="auto">
          <a:xfrm>
            <a:off x="971600" y="0"/>
            <a:ext cx="727720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Atemwege_fr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28800"/>
            <a:ext cx="2049760" cy="15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mede.org/sait/content/Anesteziologiya_dolina_2007/7_files/mb4_02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66120"/>
            <a:ext cx="1833736" cy="188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cuments\Мои Документы\GMU\СНО\ОЗиЗ\Грант\Карты\1\11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59814" r="5539" b="28377"/>
          <a:stretch/>
        </p:blipFill>
        <p:spPr bwMode="auto">
          <a:xfrm>
            <a:off x="2915816" y="5013176"/>
            <a:ext cx="6228184" cy="18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5000" dirty="0" smtClean="0"/>
              <a:t>Сердечно-легочная реанимация</a:t>
            </a:r>
            <a:endParaRPr lang="ru-RU" sz="5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21</a:t>
            </a:fld>
            <a:endParaRPr lang="ru-RU" sz="1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2060848"/>
            <a:ext cx="4392488" cy="478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ru-RU" sz="3100" b="1" u="sng" dirty="0" smtClean="0">
                <a:solidFill>
                  <a:schemeClr val="tx1"/>
                </a:solidFill>
              </a:rPr>
              <a:t>ИВЛ</a:t>
            </a:r>
            <a:r>
              <a:rPr lang="ru-RU" sz="3100" b="1" u="sng" dirty="0" smtClean="0">
                <a:solidFill>
                  <a:srgbClr val="00B050"/>
                </a:solidFill>
              </a:rPr>
              <a:t/>
            </a:r>
            <a:br>
              <a:rPr lang="ru-RU" sz="3100" b="1" u="sng" dirty="0" smtClean="0">
                <a:solidFill>
                  <a:srgbClr val="00B050"/>
                </a:solidFill>
              </a:rPr>
            </a:br>
            <a:endParaRPr lang="ru-RU" sz="3100" b="1" u="sng" dirty="0" smtClean="0">
              <a:solidFill>
                <a:srgbClr val="00B050"/>
              </a:solidFill>
            </a:endParaRPr>
          </a:p>
          <a:p>
            <a:pPr>
              <a:spcBef>
                <a:spcPts val="800"/>
              </a:spcBef>
            </a:pPr>
            <a:endParaRPr lang="ru-RU" sz="3100" b="1" u="sng" dirty="0" smtClean="0">
              <a:solidFill>
                <a:srgbClr val="00B050"/>
              </a:solidFill>
            </a:endParaRPr>
          </a:p>
          <a:p>
            <a:pPr>
              <a:spcBef>
                <a:spcPts val="800"/>
              </a:spcBef>
            </a:pPr>
            <a:endParaRPr lang="ru-RU" sz="3100" b="1" u="sng" dirty="0" smtClean="0">
              <a:solidFill>
                <a:srgbClr val="00B05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3100" b="1" u="sng" dirty="0" smtClean="0">
                <a:solidFill>
                  <a:schemeClr val="tx1"/>
                </a:solidFill>
              </a:rPr>
              <a:t>непрямой массаж сердца</a:t>
            </a:r>
            <a:r>
              <a:rPr lang="ru-RU" sz="3100" b="1" u="sng" dirty="0" smtClean="0">
                <a:solidFill>
                  <a:srgbClr val="00B050"/>
                </a:solidFill>
              </a:rPr>
              <a:t/>
            </a:r>
            <a:br>
              <a:rPr lang="ru-RU" sz="3100" b="1" u="sng" dirty="0" smtClean="0">
                <a:solidFill>
                  <a:srgbClr val="00B050"/>
                </a:solidFill>
              </a:rPr>
            </a:br>
            <a:endParaRPr lang="ru-RU" sz="2600" b="1" u="sng" dirty="0" smtClean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User\Desktop\Atemwege_z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28800"/>
            <a:ext cx="2105000" cy="157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6516216" y="2276872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580112" y="1196752"/>
            <a:ext cx="720080" cy="108012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172400" y="1124744"/>
            <a:ext cx="720080" cy="108012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portex.su/images/portex-airway-single-use-pvc-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"/>
          <a:stretch/>
        </p:blipFill>
        <p:spPr bwMode="auto">
          <a:xfrm>
            <a:off x="4761933" y="3207627"/>
            <a:ext cx="1754283" cy="18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6668616" y="3789040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ocuments\Мои Документы\GMU\СНО\ОЗиЗ\Грант\Карты\1\11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2" t="24955" r="42804" b="55315"/>
          <a:stretch/>
        </p:blipFill>
        <p:spPr bwMode="auto">
          <a:xfrm>
            <a:off x="4602884" y="2717251"/>
            <a:ext cx="1811244" cy="143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larece.ru/wp-content/uploads/2012/02/0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/>
          <a:stretch/>
        </p:blipFill>
        <p:spPr bwMode="auto">
          <a:xfrm>
            <a:off x="5251592" y="4236862"/>
            <a:ext cx="3892408" cy="26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sz="5000" dirty="0" smtClean="0"/>
              <a:t>Последовательность СЛР</a:t>
            </a:r>
            <a:endParaRPr lang="ru-RU" sz="5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82024" y="6502469"/>
            <a:ext cx="561975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22</a:t>
            </a:fld>
            <a:endParaRPr lang="ru-RU" sz="1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1412776"/>
            <a:ext cx="5400600" cy="544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ru-RU" sz="2600" b="1" dirty="0" smtClean="0">
                <a:solidFill>
                  <a:srgbClr val="C00000"/>
                </a:solidFill>
              </a:rPr>
              <a:t>очищение полости рта</a:t>
            </a:r>
          </a:p>
          <a:p>
            <a:pPr>
              <a:spcBef>
                <a:spcPts val="800"/>
              </a:spcBef>
            </a:pPr>
            <a:endParaRPr lang="ru-RU" sz="2600" b="1" dirty="0" smtClean="0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</a:pPr>
            <a:endParaRPr lang="ru-RU" sz="2600" b="1" dirty="0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600" b="1" dirty="0" smtClean="0">
                <a:solidFill>
                  <a:srgbClr val="C00000"/>
                </a:solidFill>
              </a:rPr>
              <a:t>тройной прием </a:t>
            </a:r>
            <a:r>
              <a:rPr lang="ru-RU" sz="2600" b="1" dirty="0" err="1" smtClean="0">
                <a:solidFill>
                  <a:srgbClr val="C00000"/>
                </a:solidFill>
              </a:rPr>
              <a:t>Сафара</a:t>
            </a:r>
            <a:endParaRPr lang="ru-RU" sz="2600" b="1" dirty="0" smtClean="0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</a:pPr>
            <a:endParaRPr lang="ru-RU" sz="2600" b="1" dirty="0" smtClean="0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</a:pPr>
            <a:endParaRPr lang="ru-RU" sz="2600" b="1" dirty="0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600" b="1" dirty="0" err="1" smtClean="0">
                <a:solidFill>
                  <a:srgbClr val="C00000"/>
                </a:solidFill>
              </a:rPr>
              <a:t>прекардиальный</a:t>
            </a:r>
            <a:r>
              <a:rPr lang="ru-RU" sz="2600" b="1" dirty="0" smtClean="0">
                <a:solidFill>
                  <a:srgbClr val="C00000"/>
                </a:solidFill>
              </a:rPr>
              <a:t> удар</a:t>
            </a:r>
            <a:br>
              <a:rPr lang="ru-RU" sz="2600" b="1" dirty="0" smtClean="0">
                <a:solidFill>
                  <a:srgbClr val="C00000"/>
                </a:solidFill>
              </a:rPr>
            </a:br>
            <a:endParaRPr lang="ru-RU" sz="2600" b="1" dirty="0" smtClean="0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</a:pPr>
            <a:endParaRPr lang="ru-RU" sz="2600" b="1" dirty="0" smtClean="0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600" b="1" dirty="0" smtClean="0">
                <a:solidFill>
                  <a:srgbClr val="C00000"/>
                </a:solidFill>
              </a:rPr>
              <a:t>компрессии и ИВЛ</a:t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smtClean="0">
                <a:solidFill>
                  <a:srgbClr val="C00000"/>
                </a:solidFill>
              </a:rPr>
              <a:t>                 ( 30 : 2 )</a:t>
            </a:r>
          </a:p>
        </p:txBody>
      </p:sp>
      <p:pic>
        <p:nvPicPr>
          <p:cNvPr id="5122" name="Picture 2" descr="C:\Users\User\Documents\Мои Документы\GMU\СНО\ОЗиЗ\Грант\Карты\1\11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21974" r="67373" b="53568"/>
          <a:stretch/>
        </p:blipFill>
        <p:spPr bwMode="auto">
          <a:xfrm>
            <a:off x="4601881" y="1124744"/>
            <a:ext cx="2130359" cy="163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900igr.net/datas/meditsina/Klinicheskaja-smert/0006-006-Neprjamoj-massazh-serdts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42541" r="58993" b="21861"/>
          <a:stretch/>
        </p:blipFill>
        <p:spPr bwMode="auto">
          <a:xfrm>
            <a:off x="4644008" y="5395212"/>
            <a:ext cx="1941964" cy="147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pppa.ru/additional/10safety/zs15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5" b="9959"/>
          <a:stretch/>
        </p:blipFill>
        <p:spPr bwMode="auto">
          <a:xfrm>
            <a:off x="4602884" y="4149080"/>
            <a:ext cx="1985340" cy="138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s50.radikal.ru/i127/1104/ba/f3368a232f7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5" t="16904" r="19865" b="40923"/>
          <a:stretch/>
        </p:blipFill>
        <p:spPr bwMode="auto">
          <a:xfrm>
            <a:off x="6372200" y="2742851"/>
            <a:ext cx="1469144" cy="147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s50.radikal.ru/i127/1104/ba/f3368a232f7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1" t="59886" r="25301"/>
          <a:stretch/>
        </p:blipFill>
        <p:spPr bwMode="auto">
          <a:xfrm>
            <a:off x="7740352" y="2746830"/>
            <a:ext cx="1403647" cy="149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cmi.ru/d/20018/d/1379107401_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/>
          <a:stretch/>
        </p:blipFill>
        <p:spPr bwMode="auto">
          <a:xfrm>
            <a:off x="6732239" y="1124744"/>
            <a:ext cx="2421223" cy="163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rgo-shop.com.ua/img_page/Other/news/01.03.10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3"/>
          <a:stretch/>
        </p:blipFill>
        <p:spPr bwMode="auto">
          <a:xfrm>
            <a:off x="3340498" y="3284984"/>
            <a:ext cx="1375518" cy="14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ocuments\Мои Документы\GMU\СНО\ОЗиЗ\Грант\Карты\1\11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t="26522" r="12733" b="53882"/>
          <a:stretch/>
        </p:blipFill>
        <p:spPr bwMode="auto">
          <a:xfrm>
            <a:off x="2627784" y="5119802"/>
            <a:ext cx="6516216" cy="172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СЛР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23</a:t>
            </a:fld>
            <a:endParaRPr lang="ru-RU" sz="1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1556792"/>
            <a:ext cx="4392488" cy="5290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23317"/>
            <a:ext cx="45720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ru-RU" sz="2600" b="1" u="sng" dirty="0">
                <a:solidFill>
                  <a:schemeClr val="tx1"/>
                </a:solidFill>
              </a:rPr>
              <a:t>Признаки эффективности</a:t>
            </a:r>
            <a:r>
              <a:rPr lang="ru-RU" sz="2600" b="1" u="sng" dirty="0" smtClean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800"/>
              </a:spcBef>
            </a:pPr>
            <a:endParaRPr lang="ru-RU" sz="1000" b="1" u="sng" dirty="0">
              <a:solidFill>
                <a:srgbClr val="00B050"/>
              </a:solidFill>
            </a:endParaRP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пульсация </a:t>
            </a:r>
            <a:r>
              <a:rPr lang="ru-RU" b="1" dirty="0">
                <a:solidFill>
                  <a:srgbClr val="C00000"/>
                </a:solidFill>
              </a:rPr>
              <a:t>на сонной артерии</a:t>
            </a:r>
          </a:p>
          <a:p>
            <a:pPr>
              <a:spcBef>
                <a:spcPts val="800"/>
              </a:spcBef>
            </a:pPr>
            <a:r>
              <a:rPr lang="ru-RU" b="1" dirty="0">
                <a:solidFill>
                  <a:srgbClr val="C00000"/>
                </a:solidFill>
              </a:rPr>
              <a:t>появление дыхания</a:t>
            </a:r>
          </a:p>
          <a:p>
            <a:pPr>
              <a:spcBef>
                <a:spcPts val="800"/>
              </a:spcBef>
            </a:pPr>
            <a:r>
              <a:rPr lang="ru-RU" b="1" dirty="0">
                <a:solidFill>
                  <a:srgbClr val="C00000"/>
                </a:solidFill>
              </a:rPr>
              <a:t>сужение зрачка на свету</a:t>
            </a:r>
          </a:p>
          <a:p>
            <a:pPr>
              <a:spcBef>
                <a:spcPts val="800"/>
              </a:spcBef>
            </a:pPr>
            <a:r>
              <a:rPr lang="ru-RU" b="1" dirty="0" err="1">
                <a:solidFill>
                  <a:srgbClr val="C00000"/>
                </a:solidFill>
              </a:rPr>
              <a:t>порозовение</a:t>
            </a:r>
            <a:r>
              <a:rPr lang="ru-RU" b="1" dirty="0">
                <a:solidFill>
                  <a:srgbClr val="C00000"/>
                </a:solidFill>
              </a:rPr>
              <a:t> кожи</a:t>
            </a:r>
          </a:p>
          <a:p>
            <a:endParaRPr lang="ru-RU" dirty="0"/>
          </a:p>
        </p:txBody>
      </p:sp>
      <p:pic>
        <p:nvPicPr>
          <p:cNvPr id="6147" name="Picture 3" descr="C:\Users\User\Documents\Мои Документы\GMU\СНО\ОЗиЗ\Грант\Карты\1\11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1" t="30133" r="6818" b="55824"/>
          <a:stretch/>
        </p:blipFill>
        <p:spPr bwMode="auto">
          <a:xfrm>
            <a:off x="1691680" y="3221038"/>
            <a:ext cx="1672849" cy="16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ocuments\Мои Документы\GMU\СНО\ОЗиЗ\Грант\Карты\1\11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30133" r="62830" b="55824"/>
          <a:stretch/>
        </p:blipFill>
        <p:spPr bwMode="auto">
          <a:xfrm>
            <a:off x="18831" y="3221038"/>
            <a:ext cx="1672849" cy="16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fb.ru/misc/i/gallery/11333/3430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9472"/>
            <a:ext cx="2627784" cy="20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www.cheb-gb5.med.cap.ru/img.ashx?img=JTJmSG9tZSUyZjM0MCUyZmdhbGVyZWklMmZzZXJkZWNobm9fbGVnb2NobmFqYV9yZWFuaW1hY2lqYSUyZjcuSlBHOjgwMHgwOjE6YmlnOjE6Uk5ENzg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21786" r="1626" b="9209"/>
          <a:stretch/>
        </p:blipFill>
        <p:spPr bwMode="auto">
          <a:xfrm>
            <a:off x="12785" y="1031016"/>
            <a:ext cx="3911143" cy="218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7" y="1340768"/>
            <a:ext cx="8957514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2454559-2cbbf99036d264f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r="6319" b="6608"/>
          <a:stretch/>
        </p:blipFill>
        <p:spPr bwMode="auto">
          <a:xfrm>
            <a:off x="6822387" y="4941168"/>
            <a:ext cx="1926077" cy="192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Поперхнувшиеся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5301208"/>
            <a:ext cx="8229600" cy="82495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Приём </a:t>
            </a:r>
            <a:r>
              <a:rPr lang="ru-RU" b="1" dirty="0" err="1" smtClean="0">
                <a:solidFill>
                  <a:schemeClr val="tx1"/>
                </a:solidFill>
              </a:rPr>
              <a:t>Геймлиха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</a:t>
            </a:r>
            <a:r>
              <a:rPr lang="ru-RU" b="1" dirty="0" err="1" smtClean="0">
                <a:solidFill>
                  <a:schemeClr val="tx1"/>
                </a:solidFill>
              </a:rPr>
              <a:t>Хаймлиха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24</a:t>
            </a:fld>
            <a:endParaRPr lang="ru-RU" sz="1800" b="1" dirty="0"/>
          </a:p>
        </p:txBody>
      </p:sp>
      <p:pic>
        <p:nvPicPr>
          <p:cNvPr id="2050" name="Picture 2" descr="http://fithacker.ru/wp-content/uploads/2015/07/z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4926" r="-203" b="-4926"/>
          <a:stretch/>
        </p:blipFill>
        <p:spPr bwMode="auto">
          <a:xfrm>
            <a:off x="3642373" y="4372519"/>
            <a:ext cx="3186491" cy="261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40768"/>
          </a:xfrm>
        </p:spPr>
        <p:txBody>
          <a:bodyPr/>
          <a:lstStyle/>
          <a:p>
            <a:r>
              <a:rPr lang="ru-RU" dirty="0" smtClean="0"/>
              <a:t>Раны и кровотечения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25</a:t>
            </a:fld>
            <a:endParaRPr lang="ru-RU" sz="1800" b="1" dirty="0"/>
          </a:p>
        </p:txBody>
      </p:sp>
      <p:pic>
        <p:nvPicPr>
          <p:cNvPr id="6" name="Picture 2" descr="http://gp91.ru/d/673964/d/5__%D0%9F%D0%B5%D1%80%D0%B2%D0%B0%D1%8F_%D0%BF%D0%BE%D0%BC%D0%BE%D1%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16530" r="1384" b="7257"/>
          <a:stretch/>
        </p:blipFill>
        <p:spPr bwMode="auto">
          <a:xfrm>
            <a:off x="23533" y="1539954"/>
            <a:ext cx="9120467" cy="512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26</a:t>
            </a:fld>
            <a:endParaRPr lang="ru-RU" sz="1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" y="0"/>
            <a:ext cx="4384377" cy="68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t="1654" r="3262" b="2037"/>
          <a:stretch/>
        </p:blipFill>
        <p:spPr bwMode="auto">
          <a:xfrm>
            <a:off x="4355976" y="1"/>
            <a:ext cx="47880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55976" y="0"/>
            <a:ext cx="0" cy="688538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4"/>
          <a:stretch/>
        </p:blipFill>
        <p:spPr bwMode="auto">
          <a:xfrm>
            <a:off x="0" y="4855807"/>
            <a:ext cx="206295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3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doktora.net/wp-content/uploads/2011/11/pervaya-pomoshh-pri-nosovom-krovotechen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90875"/>
            <a:ext cx="38100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Кровотечение </a:t>
            </a:r>
            <a:r>
              <a:rPr lang="ru-RU" dirty="0"/>
              <a:t>из носа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00" y="1484784"/>
            <a:ext cx="6164684" cy="5387225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Что делать?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endParaRPr lang="ru-RU" b="1" dirty="0" smtClean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усадить </a:t>
            </a:r>
            <a:r>
              <a:rPr lang="ru-RU" b="1" dirty="0">
                <a:solidFill>
                  <a:schemeClr val="tx1"/>
                </a:solidFill>
              </a:rPr>
              <a:t>пострадавшего, слегка наклонив его голову </a:t>
            </a:r>
            <a:r>
              <a:rPr lang="ru-RU" b="1" dirty="0" smtClean="0">
                <a:solidFill>
                  <a:schemeClr val="tx1"/>
                </a:solidFill>
              </a:rPr>
              <a:t>вперед,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дать </a:t>
            </a:r>
            <a:r>
              <a:rPr lang="ru-RU" b="1" dirty="0">
                <a:solidFill>
                  <a:schemeClr val="tx1"/>
                </a:solidFill>
              </a:rPr>
              <a:t>стечь </a:t>
            </a:r>
            <a:r>
              <a:rPr lang="ru-RU" b="1" dirty="0" smtClean="0">
                <a:solidFill>
                  <a:schemeClr val="tx1"/>
                </a:solidFill>
              </a:rPr>
              <a:t>крови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ru-RU" b="1" dirty="0">
                <a:solidFill>
                  <a:schemeClr val="tx1"/>
                </a:solidFill>
              </a:rPr>
              <a:t>с</a:t>
            </a:r>
            <a:r>
              <a:rPr lang="ru-RU" b="1" dirty="0" smtClean="0">
                <a:solidFill>
                  <a:schemeClr val="tx1"/>
                </a:solidFill>
              </a:rPr>
              <a:t>жать </a:t>
            </a:r>
            <a:r>
              <a:rPr lang="ru-RU" b="1" dirty="0">
                <a:solidFill>
                  <a:schemeClr val="tx1"/>
                </a:solidFill>
              </a:rPr>
              <a:t>на 5-10 минут нос чуть выше </a:t>
            </a:r>
            <a:r>
              <a:rPr lang="ru-RU" b="1" dirty="0" smtClean="0">
                <a:solidFill>
                  <a:schemeClr val="tx1"/>
                </a:solidFill>
              </a:rPr>
              <a:t>ноздрей (пострадавший дышит ртом, сплевывает кровь</a:t>
            </a:r>
            <a:r>
              <a:rPr lang="ru-RU" b="1" dirty="0">
                <a:solidFill>
                  <a:schemeClr val="tx1"/>
                </a:solidFill>
              </a:rPr>
              <a:t>)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приложить к переносице холод 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ru-RU" b="1" u="sng" dirty="0">
                <a:solidFill>
                  <a:srgbClr val="FF0000"/>
                </a:solidFill>
              </a:rPr>
              <a:t>е</a:t>
            </a:r>
            <a:r>
              <a:rPr lang="ru-RU" b="1" u="sng" dirty="0" smtClean="0">
                <a:solidFill>
                  <a:srgbClr val="FF0000"/>
                </a:solidFill>
              </a:rPr>
              <a:t>сли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в течение 15 минут </a:t>
            </a:r>
            <a:r>
              <a:rPr lang="ru-RU" b="1" dirty="0" smtClean="0">
                <a:solidFill>
                  <a:schemeClr val="tx1"/>
                </a:solidFill>
              </a:rPr>
              <a:t>кровотечение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не остановилось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– ввести в </a:t>
            </a:r>
            <a:r>
              <a:rPr lang="ru-RU" b="1" dirty="0">
                <a:solidFill>
                  <a:schemeClr val="tx1"/>
                </a:solidFill>
              </a:rPr>
              <a:t>носовые ходы свернутые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рулончик марлевые </a:t>
            </a:r>
            <a:r>
              <a:rPr lang="ru-RU" b="1" dirty="0" smtClean="0">
                <a:solidFill>
                  <a:schemeClr val="tx1"/>
                </a:solidFill>
              </a:rPr>
              <a:t>тампоны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(сухие, или смоченные 3% раствором перекиси водорода либо 0,1% р-ром адреналина) 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ru-RU" b="1" u="sng" dirty="0" smtClean="0">
                <a:solidFill>
                  <a:srgbClr val="FF0000"/>
                </a:solidFill>
              </a:rPr>
              <a:t>если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в течение 15-20 минут </a:t>
            </a:r>
            <a:r>
              <a:rPr lang="ru-RU" b="1" dirty="0" smtClean="0">
                <a:solidFill>
                  <a:schemeClr val="tx1"/>
                </a:solidFill>
              </a:rPr>
              <a:t>кровотечение не </a:t>
            </a:r>
            <a:r>
              <a:rPr lang="ru-RU" b="1" dirty="0">
                <a:solidFill>
                  <a:schemeClr val="tx1"/>
                </a:solidFill>
              </a:rPr>
              <a:t>останавливается, направьте пострадавшего в лечебное </a:t>
            </a:r>
            <a:r>
              <a:rPr lang="ru-RU" b="1" dirty="0" smtClean="0">
                <a:solidFill>
                  <a:schemeClr val="tx1"/>
                </a:solidFill>
              </a:rPr>
              <a:t>учреждение!!!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27</a:t>
            </a:fld>
            <a:endParaRPr lang="ru-RU" sz="1800" b="1" dirty="0"/>
          </a:p>
        </p:txBody>
      </p:sp>
      <p:pic>
        <p:nvPicPr>
          <p:cNvPr id="2052" name="Picture 4" descr="http://diagnos.ru/my/img/a/epistaxi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"/>
          <a:stretch/>
        </p:blipFill>
        <p:spPr bwMode="auto">
          <a:xfrm>
            <a:off x="6523037" y="1544191"/>
            <a:ext cx="2620963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dev.healthcare.se/blodcancer/files/2014/04/iStock_000013004431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94" y="1153926"/>
            <a:ext cx="1676322" cy="111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studopedia.ru/ohranatruda/Untitled-47_clip_image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4297" r="9968" b="12590"/>
          <a:stretch/>
        </p:blipFill>
        <p:spPr bwMode="auto">
          <a:xfrm>
            <a:off x="5587150" y="17310"/>
            <a:ext cx="3556850" cy="263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" t="2304" r="2138" b="2636"/>
          <a:stretch/>
        </p:blipFill>
        <p:spPr bwMode="auto">
          <a:xfrm>
            <a:off x="3573091" y="2686819"/>
            <a:ext cx="5570909" cy="413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49288" y="0"/>
            <a:ext cx="8229600" cy="1340768"/>
          </a:xfrm>
        </p:spPr>
        <p:txBody>
          <a:bodyPr/>
          <a:lstStyle/>
          <a:p>
            <a:r>
              <a:rPr lang="ru-RU" dirty="0" smtClean="0"/>
              <a:t>Переломы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5"/>
            <a:ext cx="8316416" cy="1274043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sz="2600" b="1" u="sng" dirty="0" smtClean="0">
                <a:solidFill>
                  <a:srgbClr val="C00000"/>
                </a:solidFill>
              </a:rPr>
              <a:t>Что делать?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иммобилизация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транспортировка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28</a:t>
            </a:fld>
            <a:endParaRPr lang="ru-RU" sz="1800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t="2206" r="1742"/>
          <a:stretch/>
        </p:blipFill>
        <p:spPr bwMode="auto">
          <a:xfrm>
            <a:off x="16241" y="2686819"/>
            <a:ext cx="6030558" cy="417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 smtClean="0"/>
              <a:t>Пневмоторакс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29</a:t>
            </a:fld>
            <a:endParaRPr lang="ru-RU" sz="1800" b="1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0" y="1672208"/>
            <a:ext cx="4320480" cy="506916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sz="2600" b="1" u="sng" dirty="0" smtClean="0">
                <a:solidFill>
                  <a:srgbClr val="C00000"/>
                </a:solidFill>
              </a:rPr>
              <a:t>Что делать?</a:t>
            </a:r>
          </a:p>
          <a:p>
            <a:pPr>
              <a:spcBef>
                <a:spcPts val="1000"/>
              </a:spcBef>
            </a:pPr>
            <a:endParaRPr lang="ru-RU" b="1" dirty="0" smtClean="0"/>
          </a:p>
          <a:p>
            <a:pPr>
              <a:spcBef>
                <a:spcPts val="1000"/>
              </a:spcBef>
            </a:pPr>
            <a:r>
              <a:rPr lang="ru-RU" sz="2200" b="1" dirty="0" smtClean="0">
                <a:solidFill>
                  <a:schemeClr val="tx1"/>
                </a:solidFill>
              </a:rPr>
              <a:t>вызвать </a:t>
            </a:r>
            <a:r>
              <a:rPr lang="ru-RU" sz="2200" b="1" dirty="0">
                <a:solidFill>
                  <a:schemeClr val="tx1"/>
                </a:solidFill>
              </a:rPr>
              <a:t>С</a:t>
            </a:r>
            <a:r>
              <a:rPr lang="ru-RU" sz="2200" b="1" dirty="0" smtClean="0">
                <a:solidFill>
                  <a:schemeClr val="tx1"/>
                </a:solidFill>
              </a:rPr>
              <a:t>корую помощь!</a:t>
            </a:r>
          </a:p>
          <a:p>
            <a:pPr>
              <a:spcBef>
                <a:spcPts val="1000"/>
              </a:spcBef>
            </a:pPr>
            <a:r>
              <a:rPr lang="ru-RU" sz="2200" b="1" dirty="0" smtClean="0">
                <a:solidFill>
                  <a:schemeClr val="tx1"/>
                </a:solidFill>
              </a:rPr>
              <a:t>наложить клапанную повязку </a:t>
            </a:r>
            <a:r>
              <a:rPr lang="ru-RU" sz="2200" b="1" dirty="0">
                <a:solidFill>
                  <a:schemeClr val="tx1"/>
                </a:solidFill>
              </a:rPr>
              <a:t>(закрепление материала повязки по трем сторонам, </a:t>
            </a:r>
            <a:r>
              <a:rPr lang="ru-RU" sz="2200" b="1" u="sng" dirty="0">
                <a:solidFill>
                  <a:schemeClr val="tx1"/>
                </a:solidFill>
              </a:rPr>
              <a:t>П-образно</a:t>
            </a:r>
            <a:r>
              <a:rPr lang="ru-RU" sz="2200" b="1" dirty="0">
                <a:solidFill>
                  <a:schemeClr val="tx1"/>
                </a:solidFill>
              </a:rPr>
              <a:t>), </a:t>
            </a:r>
            <a:r>
              <a:rPr lang="ru-RU" sz="2200" b="1" dirty="0" smtClean="0">
                <a:solidFill>
                  <a:schemeClr val="tx1"/>
                </a:solidFill>
              </a:rPr>
              <a:t>что позволит </a:t>
            </a:r>
            <a:r>
              <a:rPr lang="ru-RU" sz="2200" b="1" dirty="0">
                <a:solidFill>
                  <a:schemeClr val="tx1"/>
                </a:solidFill>
              </a:rPr>
              <a:t>выходить крови из раны, но </a:t>
            </a:r>
            <a:r>
              <a:rPr lang="ru-RU" sz="2200" b="1" dirty="0" smtClean="0">
                <a:solidFill>
                  <a:schemeClr val="tx1"/>
                </a:solidFill>
              </a:rPr>
              <a:t>предотвратит засасывание </a:t>
            </a:r>
            <a:r>
              <a:rPr lang="ru-RU" sz="2200" b="1" dirty="0">
                <a:solidFill>
                  <a:schemeClr val="tx1"/>
                </a:solidFill>
              </a:rPr>
              <a:t>воздуха в </a:t>
            </a:r>
            <a:r>
              <a:rPr lang="ru-RU" sz="2200" b="1" dirty="0" smtClean="0">
                <a:solidFill>
                  <a:schemeClr val="tx1"/>
                </a:solidFill>
              </a:rPr>
              <a:t>рану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628800"/>
            <a:ext cx="4392488" cy="40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1" u="sng" dirty="0">
                <a:latin typeface="+mj-lt"/>
              </a:rPr>
              <a:t>Как распознать?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rgbClr val="00B050"/>
              </a:solidFill>
              <a:latin typeface="+mj-lt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острая </a:t>
            </a:r>
            <a:r>
              <a:rPr lang="ru-RU" sz="2200" b="1" dirty="0">
                <a:solidFill>
                  <a:srgbClr val="C00000"/>
                </a:solidFill>
                <a:latin typeface="+mj-lt"/>
              </a:rPr>
              <a:t>боль в грудной клетке, усиливающаяся при 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вдохе</a:t>
            </a:r>
            <a:endParaRPr lang="ru-RU" sz="2200" b="1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одышка, частое дыхание</a:t>
            </a:r>
            <a:endParaRPr lang="ru-RU" sz="2200" b="1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приступы </a:t>
            </a:r>
            <a:r>
              <a:rPr lang="ru-RU" sz="2200" b="1" dirty="0">
                <a:solidFill>
                  <a:srgbClr val="C00000"/>
                </a:solidFill>
                <a:latin typeface="+mj-lt"/>
              </a:rPr>
              <a:t>сухого 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кашля</a:t>
            </a:r>
            <a:endParaRPr lang="ru-RU" sz="2200" b="1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учащённое сердцебиение</a:t>
            </a:r>
            <a:endParaRPr lang="ru-RU" sz="2200" b="1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бледность </a:t>
            </a:r>
            <a:r>
              <a:rPr lang="ru-RU" sz="2200" b="1" dirty="0">
                <a:solidFill>
                  <a:srgbClr val="C00000"/>
                </a:solidFill>
                <a:latin typeface="+mj-lt"/>
              </a:rPr>
              <a:t>кожных 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покровов, цианоз губ</a:t>
            </a:r>
            <a:endParaRPr lang="ru-RU" sz="2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2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</a:rPr>
              <a:t>Поддержать инициативу вы можете на сайте портала </a:t>
            </a:r>
            <a:r>
              <a:rPr lang="ru-RU" sz="2000" b="1" dirty="0" smtClean="0">
                <a:solidFill>
                  <a:schemeClr val="tx1"/>
                </a:solidFill>
              </a:rPr>
              <a:t>«</a:t>
            </a:r>
            <a:r>
              <a:rPr lang="ru-RU" sz="2000" b="1" dirty="0">
                <a:solidFill>
                  <a:schemeClr val="tx1"/>
                </a:solidFill>
              </a:rPr>
              <a:t>Российская общественная инициатива»  </a:t>
            </a:r>
            <a:r>
              <a:rPr lang="ru-RU" sz="2000" b="1" u="sng" dirty="0">
                <a:solidFill>
                  <a:srgbClr val="0070C0"/>
                </a:solidFill>
              </a:rPr>
              <a:t>https://www.roi.ru/20605</a:t>
            </a:r>
            <a:r>
              <a:rPr lang="ru-RU" sz="2000" b="1" u="sng" dirty="0" smtClean="0">
                <a:solidFill>
                  <a:srgbClr val="0070C0"/>
                </a:solidFill>
              </a:rPr>
              <a:t>/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b="1" u="sng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3</a:t>
            </a:fld>
            <a:endParaRPr lang="ru-RU" sz="1800" b="1" dirty="0"/>
          </a:p>
        </p:txBody>
      </p:sp>
      <p:pic>
        <p:nvPicPr>
          <p:cNvPr id="5" name="Рисунок 4" descr="C:\Users\User\Desktop\Безымянный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4" cy="5182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9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30</a:t>
            </a:fld>
            <a:endParaRPr lang="ru-RU" sz="1800" b="1" dirty="0"/>
          </a:p>
        </p:txBody>
      </p:sp>
      <p:pic>
        <p:nvPicPr>
          <p:cNvPr id="2050" name="Picture 2" descr="http://s08.radikal.ru/i181/1106/2f/1a48fac048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417"/>
            <a:ext cx="4896544" cy="68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79512"/>
          </a:xfrm>
        </p:spPr>
        <p:txBody>
          <a:bodyPr/>
          <a:lstStyle/>
          <a:p>
            <a:r>
              <a:rPr lang="ru-RU" dirty="0" smtClean="0"/>
              <a:t>Бронхиальная астма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31</a:t>
            </a:fld>
            <a:endParaRPr lang="ru-RU" sz="1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1541884"/>
            <a:ext cx="432048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800" b="1" u="sng" dirty="0" smtClean="0">
                <a:solidFill>
                  <a:schemeClr val="tx1"/>
                </a:solidFill>
              </a:rPr>
              <a:t>Как распознать?</a:t>
            </a:r>
          </a:p>
          <a:p>
            <a:endParaRPr lang="ru-RU" b="1" u="sng" dirty="0" smtClean="0">
              <a:solidFill>
                <a:srgbClr val="00B05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rgbClr val="C00000"/>
                </a:solidFill>
              </a:rPr>
              <a:t>з</a:t>
            </a:r>
            <a:r>
              <a:rPr lang="ru-RU" b="1" dirty="0" smtClean="0">
                <a:solidFill>
                  <a:srgbClr val="C00000"/>
                </a:solidFill>
              </a:rPr>
              <a:t>атруднение дыхания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одышка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rgbClr val="C00000"/>
                </a:solidFill>
              </a:rPr>
              <a:t>у</a:t>
            </a:r>
            <a:r>
              <a:rPr lang="ru-RU" b="1" dirty="0" smtClean="0">
                <a:solidFill>
                  <a:srgbClr val="C00000"/>
                </a:solidFill>
              </a:rPr>
              <a:t>длиненный </a:t>
            </a:r>
            <a:r>
              <a:rPr lang="ru-RU" b="1" dirty="0">
                <a:solidFill>
                  <a:srgbClr val="C00000"/>
                </a:solidFill>
              </a:rPr>
              <a:t>и затрудненный выдох со свистом</a:t>
            </a: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вистящие </a:t>
            </a:r>
            <a:r>
              <a:rPr lang="ru-RU" b="1" dirty="0">
                <a:solidFill>
                  <a:srgbClr val="C00000"/>
                </a:solidFill>
              </a:rPr>
              <a:t>и жужжащие хрипы в </a:t>
            </a:r>
            <a:r>
              <a:rPr lang="ru-RU" b="1" dirty="0" smtClean="0">
                <a:solidFill>
                  <a:srgbClr val="C00000"/>
                </a:solidFill>
              </a:rPr>
              <a:t>груди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приступообразный кашель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rgbClr val="C00000"/>
                </a:solidFill>
              </a:rPr>
              <a:t>т</a:t>
            </a:r>
            <a:r>
              <a:rPr lang="ru-RU" b="1" dirty="0" smtClean="0">
                <a:solidFill>
                  <a:srgbClr val="C00000"/>
                </a:solidFill>
              </a:rPr>
              <a:t>яжесть </a:t>
            </a:r>
            <a:r>
              <a:rPr lang="ru-RU" b="1" dirty="0">
                <a:solidFill>
                  <a:srgbClr val="C00000"/>
                </a:solidFill>
              </a:rPr>
              <a:t>и боль в грудной клетке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355976" y="1600200"/>
            <a:ext cx="4788024" cy="5141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4700" b="1" u="sng" dirty="0" smtClean="0">
                <a:solidFill>
                  <a:srgbClr val="C00000"/>
                </a:solidFill>
              </a:rPr>
              <a:t>Что делать?</a:t>
            </a:r>
          </a:p>
          <a:p>
            <a:endParaRPr lang="ru-RU" sz="4000" b="1" u="sng" dirty="0" smtClean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3500" b="1" dirty="0" smtClean="0">
                <a:solidFill>
                  <a:schemeClr val="tx1"/>
                </a:solidFill>
              </a:rPr>
              <a:t>обеспечить приток воздуха</a:t>
            </a:r>
          </a:p>
          <a:p>
            <a:pPr>
              <a:spcBef>
                <a:spcPts val="1000"/>
              </a:spcBef>
            </a:pPr>
            <a:r>
              <a:rPr lang="ru-RU" sz="3500" b="1" dirty="0" smtClean="0">
                <a:solidFill>
                  <a:schemeClr val="tx1"/>
                </a:solidFill>
              </a:rPr>
              <a:t>усадить и успокоить больного</a:t>
            </a:r>
          </a:p>
          <a:p>
            <a:pPr>
              <a:spcBef>
                <a:spcPts val="1000"/>
              </a:spcBef>
            </a:pPr>
            <a:r>
              <a:rPr lang="ru-RU" sz="3500" b="1" dirty="0" smtClean="0">
                <a:solidFill>
                  <a:schemeClr val="tx1"/>
                </a:solidFill>
              </a:rPr>
              <a:t>помогите </a:t>
            </a:r>
            <a:r>
              <a:rPr lang="ru-RU" sz="3500" b="1" dirty="0">
                <a:solidFill>
                  <a:schemeClr val="tx1"/>
                </a:solidFill>
              </a:rPr>
              <a:t>человеку воспользоваться противоастматическими </a:t>
            </a:r>
            <a:r>
              <a:rPr lang="ru-RU" sz="3500" b="1" dirty="0" smtClean="0">
                <a:solidFill>
                  <a:schemeClr val="tx1"/>
                </a:solidFill>
              </a:rPr>
              <a:t>средствами: </a:t>
            </a:r>
            <a:br>
              <a:rPr lang="ru-RU" sz="3500" b="1" dirty="0" smtClean="0">
                <a:solidFill>
                  <a:schemeClr val="tx1"/>
                </a:solidFill>
              </a:rPr>
            </a:br>
            <a:r>
              <a:rPr lang="ru-RU" sz="3500" b="1" dirty="0" smtClean="0">
                <a:solidFill>
                  <a:schemeClr val="tx1"/>
                </a:solidFill>
              </a:rPr>
              <a:t>карманные ингаляторы, содержащие </a:t>
            </a:r>
            <a:r>
              <a:rPr lang="ru-RU" sz="3500" b="1" dirty="0" err="1">
                <a:solidFill>
                  <a:schemeClr val="tx1"/>
                </a:solidFill>
              </a:rPr>
              <a:t>сальбутамол</a:t>
            </a:r>
            <a:r>
              <a:rPr lang="ru-RU" sz="3500" b="1" dirty="0">
                <a:solidFill>
                  <a:schemeClr val="tx1"/>
                </a:solidFill>
              </a:rPr>
              <a:t> или </a:t>
            </a:r>
            <a:r>
              <a:rPr lang="ru-RU" sz="3500" b="1" dirty="0" smtClean="0">
                <a:solidFill>
                  <a:schemeClr val="tx1"/>
                </a:solidFill>
              </a:rPr>
              <a:t>фенотерол</a:t>
            </a:r>
          </a:p>
          <a:p>
            <a:pPr>
              <a:spcBef>
                <a:spcPts val="1000"/>
              </a:spcBef>
            </a:pPr>
            <a:r>
              <a:rPr lang="ru-RU" sz="3500" b="1" dirty="0" smtClean="0">
                <a:solidFill>
                  <a:schemeClr val="tx1"/>
                </a:solidFill>
              </a:rPr>
              <a:t>2 </a:t>
            </a:r>
            <a:r>
              <a:rPr lang="ru-RU" sz="3500" b="1" dirty="0">
                <a:solidFill>
                  <a:schemeClr val="tx1"/>
                </a:solidFill>
              </a:rPr>
              <a:t>вдоха из ингалятора с перерывом в 1 минуту. </a:t>
            </a:r>
            <a:r>
              <a:rPr lang="ru-RU" sz="3500" b="1" dirty="0" smtClean="0">
                <a:solidFill>
                  <a:schemeClr val="tx1"/>
                </a:solidFill>
              </a:rPr>
              <a:t/>
            </a:r>
            <a:br>
              <a:rPr lang="ru-RU" sz="3500" b="1" dirty="0" smtClean="0">
                <a:solidFill>
                  <a:schemeClr val="tx1"/>
                </a:solidFill>
              </a:rPr>
            </a:br>
            <a:r>
              <a:rPr lang="ru-RU" sz="3500" b="1" dirty="0" smtClean="0">
                <a:solidFill>
                  <a:schemeClr val="tx1"/>
                </a:solidFill>
              </a:rPr>
              <a:t>Если </a:t>
            </a:r>
            <a:r>
              <a:rPr lang="ru-RU" sz="3500" b="1" dirty="0">
                <a:solidFill>
                  <a:schemeClr val="tx1"/>
                </a:solidFill>
              </a:rPr>
              <a:t>облегчение не </a:t>
            </a:r>
            <a:r>
              <a:rPr lang="ru-RU" sz="3500" b="1" dirty="0" smtClean="0">
                <a:solidFill>
                  <a:schemeClr val="tx1"/>
                </a:solidFill>
              </a:rPr>
              <a:t>наступило – делать дополнительные </a:t>
            </a:r>
            <a:r>
              <a:rPr lang="ru-RU" sz="3500" b="1" dirty="0">
                <a:solidFill>
                  <a:schemeClr val="tx1"/>
                </a:solidFill>
              </a:rPr>
              <a:t>вдохи каждые 5 минут. </a:t>
            </a:r>
            <a:endParaRPr lang="ru-RU" sz="3500" b="1" dirty="0" smtClean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3500" b="1" dirty="0" smtClean="0">
                <a:solidFill>
                  <a:schemeClr val="tx1"/>
                </a:solidFill>
              </a:rPr>
              <a:t>если </a:t>
            </a:r>
            <a:r>
              <a:rPr lang="ru-RU" sz="3500" b="1" dirty="0">
                <a:solidFill>
                  <a:schemeClr val="tx1"/>
                </a:solidFill>
              </a:rPr>
              <a:t>после 8 </a:t>
            </a:r>
            <a:r>
              <a:rPr lang="ru-RU" sz="3500" b="1" dirty="0" smtClean="0">
                <a:solidFill>
                  <a:schemeClr val="tx1"/>
                </a:solidFill>
              </a:rPr>
              <a:t>вдохов нет реакции – вызвать Скорую помощь!</a:t>
            </a:r>
            <a:endParaRPr lang="ru-RU" sz="35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32</a:t>
            </a:fld>
            <a:endParaRPr lang="ru-RU" sz="1800" b="1" dirty="0"/>
          </a:p>
        </p:txBody>
      </p:sp>
      <p:pic>
        <p:nvPicPr>
          <p:cNvPr id="1026" name="Picture 2" descr="http://популярная-медицина.рф/wp-content/uploads/2013/08/23-660x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" y="29899"/>
            <a:ext cx="9080500" cy="622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79512"/>
          </a:xfrm>
        </p:spPr>
        <p:txBody>
          <a:bodyPr/>
          <a:lstStyle/>
          <a:p>
            <a:r>
              <a:rPr lang="ru-RU" dirty="0" smtClean="0"/>
              <a:t>Бронхиальная астма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7920880" cy="5099906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  Факторы риска</a:t>
            </a:r>
          </a:p>
          <a:p>
            <a:pPr>
              <a:spcBef>
                <a:spcPts val="1000"/>
              </a:spcBef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аллергия</a:t>
            </a:r>
            <a:endParaRPr lang="ru-RU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физическое напряжение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химические </a:t>
            </a:r>
            <a:r>
              <a:rPr lang="ru-RU" b="1" dirty="0">
                <a:solidFill>
                  <a:schemeClr val="tx1"/>
                </a:solidFill>
              </a:rPr>
              <a:t>вещества и загрязнения </a:t>
            </a:r>
            <a:r>
              <a:rPr lang="ru-RU" b="1" dirty="0" smtClean="0">
                <a:solidFill>
                  <a:schemeClr val="tx1"/>
                </a:solidFill>
              </a:rPr>
              <a:t>воздуха</a:t>
            </a:r>
            <a:endParaRPr lang="ru-RU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endParaRPr lang="ru-RU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endParaRPr lang="ru-RU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стрессы 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резкая </a:t>
            </a:r>
            <a:r>
              <a:rPr lang="ru-RU" b="1" dirty="0">
                <a:solidFill>
                  <a:schemeClr val="tx1"/>
                </a:solidFill>
              </a:rPr>
              <a:t>смена климата, холодный </a:t>
            </a:r>
            <a:r>
              <a:rPr lang="ru-RU" b="1" dirty="0" smtClean="0">
                <a:solidFill>
                  <a:schemeClr val="tx1"/>
                </a:solidFill>
              </a:rPr>
              <a:t>воздух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респираторные заболевания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33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9498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idiva.com/media/healthmeup/photogallery/2012/Jan/heartburncoverg_600x4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0" t="5289" r="4435"/>
          <a:stretch/>
        </p:blipFill>
        <p:spPr bwMode="auto">
          <a:xfrm>
            <a:off x="5862953" y="0"/>
            <a:ext cx="3264114" cy="301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ulture.mchs.gov.ru/upload/medialibrary/d6f/d6fdcc254fa514ed37c2828c1349d21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3" t="4238"/>
          <a:stretch/>
        </p:blipFill>
        <p:spPr bwMode="auto">
          <a:xfrm>
            <a:off x="7684560" y="2618196"/>
            <a:ext cx="1423944" cy="16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r="23724"/>
          <a:stretch/>
        </p:blipFill>
        <p:spPr bwMode="auto">
          <a:xfrm>
            <a:off x="7684559" y="4217441"/>
            <a:ext cx="1423945" cy="13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 smtClean="0"/>
              <a:t>ТЭЛА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34</a:t>
            </a:fld>
            <a:endParaRPr lang="ru-RU" sz="1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1600200"/>
            <a:ext cx="432048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800" b="1" u="sng" dirty="0" smtClean="0">
                <a:solidFill>
                  <a:schemeClr val="tx1"/>
                </a:solidFill>
              </a:rPr>
              <a:t>Как распознать?</a:t>
            </a:r>
          </a:p>
          <a:p>
            <a:endParaRPr lang="ru-RU" b="1" u="sng" dirty="0" smtClean="0">
              <a:solidFill>
                <a:srgbClr val="00B05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острая боль в груди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удушье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или одышка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кашель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кровохаркание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повышение температуры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гипотензия, обморок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тахикардия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цианоз</a:t>
            </a: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rgbClr val="C00000"/>
                </a:solidFill>
              </a:rPr>
              <a:t>набухание шейных </a:t>
            </a:r>
            <a:r>
              <a:rPr lang="ru-RU" b="1" dirty="0" smtClean="0">
                <a:solidFill>
                  <a:srgbClr val="C00000"/>
                </a:solidFill>
              </a:rPr>
              <a:t>вен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48472" y="3102965"/>
            <a:ext cx="4788024" cy="3782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800" b="1" u="sng" dirty="0" smtClean="0">
                <a:solidFill>
                  <a:srgbClr val="C00000"/>
                </a:solidFill>
              </a:rPr>
              <a:t>Что делать?</a:t>
            </a:r>
          </a:p>
          <a:p>
            <a:endParaRPr lang="ru-RU" sz="2200" b="1" u="sng" dirty="0" smtClean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усадить и успокоить пострадавшего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запретить ему разговаривать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вызвать Скорую помощь!</a:t>
            </a:r>
            <a:endParaRPr lang="ru-RU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ateroclinic.ru/files/LECHENIE/%D0%BF%D1%83%D0%BB%D1%8C%D0%BC%D0%BE%D0%BD%D0%BE%D0%BB%D0%BE%D0%B3%D0%B8%D1%8F/tel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3" y="1"/>
            <a:ext cx="3644474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 smtClean="0"/>
              <a:t>ТЭЛА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35</a:t>
            </a:fld>
            <a:endParaRPr lang="ru-RU" sz="1800" b="1" dirty="0"/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67544" y="1700808"/>
            <a:ext cx="3960440" cy="5157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Факторы риска</a:t>
            </a:r>
          </a:p>
          <a:p>
            <a:endParaRPr lang="ru-RU" sz="2600" b="1" dirty="0">
              <a:solidFill>
                <a:srgbClr val="00206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оперативные вмешательства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длительная иммобилизация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тромбоз глубоких вен, тромбофлебит голеней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мерцательная аритмия (ФП)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возраст старше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65 лет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онкологическая патология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прием оральных контрацептивов </a:t>
            </a:r>
          </a:p>
        </p:txBody>
      </p:sp>
      <p:sp>
        <p:nvSpPr>
          <p:cNvPr id="6" name="Объект 7"/>
          <p:cNvSpPr txBox="1">
            <a:spLocks/>
          </p:cNvSpPr>
          <p:nvPr/>
        </p:nvSpPr>
        <p:spPr>
          <a:xfrm>
            <a:off x="4392488" y="3974318"/>
            <a:ext cx="4499992" cy="499929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solidFill>
                  <a:srgbClr val="0070C0"/>
                </a:solidFill>
              </a:rPr>
              <a:t>  </a:t>
            </a:r>
            <a:r>
              <a:rPr lang="ru-RU" sz="2600" b="1" dirty="0" smtClean="0">
                <a:solidFill>
                  <a:srgbClr val="002060"/>
                </a:solidFill>
              </a:rPr>
              <a:t>Последствия</a:t>
            </a:r>
          </a:p>
          <a:p>
            <a:pPr marL="0" indent="0">
              <a:buNone/>
            </a:pPr>
            <a:endParaRPr lang="ru-RU" sz="900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травмы и кровотечения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гипоксия мозга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инфаркт лёгкого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пневмония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летальность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24136"/>
          </a:xfrm>
        </p:spPr>
        <p:txBody>
          <a:bodyPr/>
          <a:lstStyle/>
          <a:p>
            <a:r>
              <a:rPr lang="ru-RU" sz="5000" dirty="0" err="1" smtClean="0"/>
              <a:t>Синкопальные</a:t>
            </a:r>
            <a:r>
              <a:rPr lang="ru-RU" sz="5000" dirty="0" smtClean="0"/>
              <a:t> состояния</a:t>
            </a:r>
            <a:endParaRPr lang="ru-RU" sz="5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36</a:t>
            </a:fld>
            <a:endParaRPr lang="ru-RU" sz="18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1484784"/>
            <a:ext cx="4536504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ru-RU" sz="2800" b="1" u="sng" dirty="0" smtClean="0">
                <a:solidFill>
                  <a:schemeClr val="tx1"/>
                </a:solidFill>
              </a:rPr>
              <a:t>Как распознать?</a:t>
            </a:r>
          </a:p>
          <a:p>
            <a:pPr>
              <a:spcBef>
                <a:spcPts val="800"/>
              </a:spcBef>
            </a:pPr>
            <a:endParaRPr lang="ru-RU" sz="900" b="1" u="sng" dirty="0" smtClean="0">
              <a:solidFill>
                <a:srgbClr val="00B05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C00000"/>
                </a:solidFill>
              </a:rPr>
              <a:t>резкая </a:t>
            </a:r>
            <a:r>
              <a:rPr lang="ru-RU" sz="2200" b="1" dirty="0">
                <a:solidFill>
                  <a:srgbClr val="C00000"/>
                </a:solidFill>
              </a:rPr>
              <a:t>головная </a:t>
            </a:r>
            <a:r>
              <a:rPr lang="ru-RU" sz="2200" b="1" dirty="0" smtClean="0">
                <a:solidFill>
                  <a:srgbClr val="C00000"/>
                </a:solidFill>
              </a:rPr>
              <a:t>боль, слабость</a:t>
            </a:r>
            <a:endParaRPr lang="ru-RU" sz="2200" b="1" dirty="0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200" b="1" dirty="0">
                <a:solidFill>
                  <a:srgbClr val="C00000"/>
                </a:solidFill>
              </a:rPr>
              <a:t>п</a:t>
            </a:r>
            <a:r>
              <a:rPr lang="ru-RU" sz="2200" b="1" dirty="0" smtClean="0">
                <a:solidFill>
                  <a:srgbClr val="C00000"/>
                </a:solidFill>
              </a:rPr>
              <a:t>отемнение </a:t>
            </a:r>
            <a:r>
              <a:rPr lang="ru-RU" sz="2200" b="1" dirty="0">
                <a:solidFill>
                  <a:srgbClr val="C00000"/>
                </a:solidFill>
              </a:rPr>
              <a:t>в </a:t>
            </a:r>
            <a:r>
              <a:rPr lang="ru-RU" sz="2200" b="1" dirty="0" smtClean="0">
                <a:solidFill>
                  <a:srgbClr val="C00000"/>
                </a:solidFill>
              </a:rPr>
              <a:t>глазах, шум в ушах, расширение зрачков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C00000"/>
                </a:solidFill>
              </a:rPr>
              <a:t>неприятные ощущения </a:t>
            </a:r>
            <a:r>
              <a:rPr lang="ru-RU" sz="2200" b="1" dirty="0">
                <a:solidFill>
                  <a:srgbClr val="C00000"/>
                </a:solidFill>
              </a:rPr>
              <a:t>в области </a:t>
            </a:r>
            <a:r>
              <a:rPr lang="ru-RU" sz="2200" b="1" dirty="0" smtClean="0">
                <a:solidFill>
                  <a:srgbClr val="C00000"/>
                </a:solidFill>
              </a:rPr>
              <a:t>сердца, резкое </a:t>
            </a:r>
            <a:r>
              <a:rPr lang="ru-RU" sz="2200" b="1" dirty="0">
                <a:solidFill>
                  <a:srgbClr val="C00000"/>
                </a:solidFill>
              </a:rPr>
              <a:t>снижение АД, слабый пульс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C00000"/>
                </a:solidFill>
              </a:rPr>
              <a:t>бледность кожных покровов, цианоз, влажность, липкий пот</a:t>
            </a:r>
            <a:endParaRPr lang="ru-RU" sz="2200" b="1" dirty="0">
              <a:solidFill>
                <a:srgbClr val="C0000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200" b="1" dirty="0">
                <a:solidFill>
                  <a:srgbClr val="C00000"/>
                </a:solidFill>
              </a:rPr>
              <a:t>низкая температура тела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C00000"/>
                </a:solidFill>
              </a:rPr>
              <a:t>дыхание частое, поверхностное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44007" y="1600200"/>
            <a:ext cx="4469687" cy="5141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3100" b="1" u="sng" dirty="0" smtClean="0">
                <a:solidFill>
                  <a:srgbClr val="C00000"/>
                </a:solidFill>
              </a:rPr>
              <a:t>Что делать?</a:t>
            </a:r>
          </a:p>
          <a:p>
            <a:endParaRPr lang="ru-RU" sz="2200" b="1" u="sng" dirty="0" smtClean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tx1"/>
                </a:solidFill>
              </a:rPr>
              <a:t>не дать упасть и удариться головой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уложить больного со </a:t>
            </a:r>
            <a:r>
              <a:rPr lang="ru-RU" b="1" dirty="0">
                <a:solidFill>
                  <a:schemeClr val="tx1"/>
                </a:solidFill>
              </a:rPr>
              <a:t>слегка </a:t>
            </a:r>
            <a:r>
              <a:rPr lang="ru-RU" b="1" dirty="0" smtClean="0">
                <a:solidFill>
                  <a:schemeClr val="tx1"/>
                </a:solidFill>
              </a:rPr>
              <a:t>согнутой головой и приподнятыми ногами</a:t>
            </a:r>
            <a:endParaRPr lang="ru-RU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обеспечить приток воздуха</a:t>
            </a:r>
            <a:endParaRPr lang="ru-RU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вызвать Скорую помощь</a:t>
            </a:r>
            <a:endParaRPr lang="ru-RU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опрыскать холодной водой, дать </a:t>
            </a:r>
            <a:r>
              <a:rPr lang="ru-RU" b="1" dirty="0">
                <a:solidFill>
                  <a:schemeClr val="tx1"/>
                </a:solidFill>
              </a:rPr>
              <a:t>понюхать </a:t>
            </a:r>
            <a:r>
              <a:rPr lang="ru-RU" b="1" dirty="0" smtClean="0">
                <a:solidFill>
                  <a:schemeClr val="tx1"/>
                </a:solidFill>
              </a:rPr>
              <a:t>пары нашатырного спирт, </a:t>
            </a:r>
            <a:r>
              <a:rPr lang="ru-RU" b="1" dirty="0">
                <a:solidFill>
                  <a:schemeClr val="tx1"/>
                </a:solidFill>
              </a:rPr>
              <a:t>сделать массаж мочек ушей, ямочки верхней губы и висков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обеспечить полный покой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konstantinsmirnov.ru/wp-content/uploads/2011/06/Vazovagalnoyiy-obmor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965459" cy="26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7"/>
          <p:cNvSpPr txBox="1">
            <a:spLocks/>
          </p:cNvSpPr>
          <p:nvPr/>
        </p:nvSpPr>
        <p:spPr>
          <a:xfrm>
            <a:off x="4642575" y="1412776"/>
            <a:ext cx="4499992" cy="499929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   Последствия</a:t>
            </a:r>
          </a:p>
          <a:p>
            <a:endParaRPr lang="ru-RU" sz="900" b="1" dirty="0">
              <a:solidFill>
                <a:srgbClr val="0070C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травмы и кровотечения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гипоксия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инсульт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угнетение </a:t>
            </a:r>
            <a:r>
              <a:rPr lang="ru-RU" sz="2200" b="1" dirty="0">
                <a:solidFill>
                  <a:srgbClr val="002060"/>
                </a:solidFill>
              </a:rPr>
              <a:t>жизненных функций организма</a:t>
            </a:r>
            <a:endParaRPr lang="ru-RU" sz="2200" b="1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http://ic.pics.livejournal.com/hexen_av/21244342/7245/7245_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2"/>
          <a:stretch/>
        </p:blipFill>
        <p:spPr bwMode="auto">
          <a:xfrm>
            <a:off x="3131840" y="4941168"/>
            <a:ext cx="3166670" cy="18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37</a:t>
            </a:fld>
            <a:endParaRPr lang="ru-RU" sz="1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340768"/>
            <a:ext cx="403244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600" b="1" dirty="0" smtClean="0">
                <a:solidFill>
                  <a:srgbClr val="002060"/>
                </a:solidFill>
              </a:rPr>
              <a:t>Факторы риска</a:t>
            </a:r>
          </a:p>
          <a:p>
            <a:endParaRPr lang="ru-RU" sz="800" b="1" dirty="0" smtClean="0">
              <a:solidFill>
                <a:srgbClr val="0070C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острая кровопотеря</a:t>
            </a:r>
          </a:p>
          <a:p>
            <a:pPr>
              <a:spcBef>
                <a:spcPts val="80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болезни </a:t>
            </a:r>
            <a:r>
              <a:rPr lang="ru-RU" sz="2000" b="1" dirty="0">
                <a:solidFill>
                  <a:schemeClr val="tx1"/>
                </a:solidFill>
              </a:rPr>
              <a:t>эндокринной и нервной системы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отравления </a:t>
            </a:r>
          </a:p>
          <a:p>
            <a:pPr>
              <a:spcBef>
                <a:spcPts val="80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ортостатическое </a:t>
            </a:r>
            <a:r>
              <a:rPr lang="ru-RU" sz="2000" b="1" dirty="0">
                <a:solidFill>
                  <a:schemeClr val="tx1"/>
                </a:solidFill>
              </a:rPr>
              <a:t>перераспределение крови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перитонит, острые </a:t>
            </a:r>
            <a:r>
              <a:rPr lang="ru-RU" sz="2000" b="1" dirty="0">
                <a:solidFill>
                  <a:schemeClr val="tx1"/>
                </a:solidFill>
              </a:rPr>
              <a:t>заболевания органов брюшной </a:t>
            </a:r>
            <a:r>
              <a:rPr lang="ru-RU" sz="2000" b="1" dirty="0" smtClean="0">
                <a:solidFill>
                  <a:schemeClr val="tx1"/>
                </a:solidFill>
              </a:rPr>
              <a:t>полости</a:t>
            </a:r>
          </a:p>
          <a:p>
            <a:pPr>
              <a:spcBef>
                <a:spcPts val="80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инфаркт миокарда</a:t>
            </a:r>
          </a:p>
          <a:p>
            <a:pPr>
              <a:spcBef>
                <a:spcPts val="800"/>
              </a:spcBef>
            </a:pPr>
            <a:r>
              <a:rPr lang="ru-RU" sz="2000" b="1" dirty="0" err="1" smtClean="0">
                <a:solidFill>
                  <a:schemeClr val="tx1"/>
                </a:solidFill>
              </a:rPr>
              <a:t>тахи</a:t>
            </a:r>
            <a:r>
              <a:rPr lang="ru-RU" sz="2000" b="1" dirty="0" smtClean="0">
                <a:solidFill>
                  <a:schemeClr val="tx1"/>
                </a:solidFill>
              </a:rPr>
              <a:t>-/брадикардия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24136"/>
          </a:xfrm>
        </p:spPr>
        <p:txBody>
          <a:bodyPr/>
          <a:lstStyle/>
          <a:p>
            <a:r>
              <a:rPr lang="ru-RU" sz="5000" dirty="0" err="1" smtClean="0"/>
              <a:t>Синкопальные</a:t>
            </a:r>
            <a:r>
              <a:rPr lang="ru-RU" sz="5000" dirty="0" smtClean="0"/>
              <a:t> состояния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7176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sz="5000" dirty="0" smtClean="0"/>
              <a:t>Острый приступ глаукомы</a:t>
            </a:r>
            <a:endParaRPr lang="ru-RU" sz="5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141168"/>
          </a:xfrm>
        </p:spPr>
        <p:txBody>
          <a:bodyPr>
            <a:normAutofit fontScale="85000" lnSpcReduction="10000"/>
          </a:bodyPr>
          <a:lstStyle/>
          <a:p>
            <a:r>
              <a:rPr lang="ru-RU" sz="3100" b="1" u="sng" dirty="0" smtClean="0">
                <a:solidFill>
                  <a:schemeClr val="tx1"/>
                </a:solidFill>
              </a:rPr>
              <a:t>Как распознать?</a:t>
            </a:r>
          </a:p>
          <a:p>
            <a:endParaRPr lang="ru-RU" b="1" dirty="0" smtClean="0"/>
          </a:p>
          <a:p>
            <a:pPr lvl="0"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нестерпимая </a:t>
            </a:r>
            <a:r>
              <a:rPr lang="ru-RU" b="1" dirty="0">
                <a:solidFill>
                  <a:srgbClr val="C00000"/>
                </a:solidFill>
              </a:rPr>
              <a:t>боль в </a:t>
            </a:r>
            <a:r>
              <a:rPr lang="ru-RU" b="1" dirty="0" smtClean="0">
                <a:solidFill>
                  <a:srgbClr val="C00000"/>
                </a:solidFill>
              </a:rPr>
              <a:t>глазах</a:t>
            </a:r>
            <a:endParaRPr lang="ru-RU" dirty="0">
              <a:solidFill>
                <a:srgbClr val="C00000"/>
              </a:solidFill>
            </a:endParaRPr>
          </a:p>
          <a:p>
            <a:pPr lvl="0">
              <a:spcBef>
                <a:spcPts val="1000"/>
              </a:spcBef>
            </a:pPr>
            <a:r>
              <a:rPr lang="ru-RU" b="1" dirty="0">
                <a:solidFill>
                  <a:srgbClr val="C00000"/>
                </a:solidFill>
              </a:rPr>
              <a:t>б</a:t>
            </a:r>
            <a:r>
              <a:rPr lang="ru-RU" b="1" dirty="0" smtClean="0">
                <a:solidFill>
                  <a:srgbClr val="C00000"/>
                </a:solidFill>
              </a:rPr>
              <a:t>оль </a:t>
            </a:r>
            <a:r>
              <a:rPr lang="ru-RU" b="1" dirty="0">
                <a:solidFill>
                  <a:srgbClr val="C00000"/>
                </a:solidFill>
              </a:rPr>
              <a:t>может </a:t>
            </a:r>
            <a:r>
              <a:rPr lang="ru-RU" b="1" dirty="0" smtClean="0">
                <a:solidFill>
                  <a:srgbClr val="C00000"/>
                </a:solidFill>
              </a:rPr>
              <a:t>отдавать в затылок, висок </a:t>
            </a:r>
            <a:r>
              <a:rPr lang="ru-RU" b="1" dirty="0">
                <a:solidFill>
                  <a:srgbClr val="C00000"/>
                </a:solidFill>
              </a:rPr>
              <a:t>и </a:t>
            </a:r>
            <a:r>
              <a:rPr lang="ru-RU" b="1" dirty="0" smtClean="0">
                <a:solidFill>
                  <a:srgbClr val="C00000"/>
                </a:solidFill>
              </a:rPr>
              <a:t>надбровную область</a:t>
            </a:r>
            <a:endParaRPr lang="ru-RU" dirty="0">
              <a:solidFill>
                <a:srgbClr val="C00000"/>
              </a:solidFill>
            </a:endParaRPr>
          </a:p>
          <a:p>
            <a:pPr lvl="0"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затуманивание </a:t>
            </a:r>
            <a:r>
              <a:rPr lang="ru-RU" b="1" dirty="0">
                <a:solidFill>
                  <a:srgbClr val="C00000"/>
                </a:solidFill>
              </a:rPr>
              <a:t>и ухудшение </a:t>
            </a:r>
            <a:r>
              <a:rPr lang="ru-RU" b="1" dirty="0" smtClean="0">
                <a:solidFill>
                  <a:srgbClr val="C00000"/>
                </a:solidFill>
              </a:rPr>
              <a:t>зрения, радуга</a:t>
            </a:r>
            <a:endParaRPr lang="ru-RU" dirty="0">
              <a:solidFill>
                <a:srgbClr val="C00000"/>
              </a:solidFill>
            </a:endParaRPr>
          </a:p>
          <a:p>
            <a:pPr lvl="0">
              <a:spcBef>
                <a:spcPts val="1000"/>
              </a:spcBef>
            </a:pPr>
            <a:r>
              <a:rPr lang="ru-RU" b="1" dirty="0">
                <a:solidFill>
                  <a:srgbClr val="C00000"/>
                </a:solidFill>
              </a:rPr>
              <a:t>г</a:t>
            </a:r>
            <a:r>
              <a:rPr lang="ru-RU" b="1" dirty="0" smtClean="0">
                <a:solidFill>
                  <a:srgbClr val="C00000"/>
                </a:solidFill>
              </a:rPr>
              <a:t>лаза </a:t>
            </a:r>
            <a:r>
              <a:rPr lang="ru-RU" b="1" dirty="0">
                <a:solidFill>
                  <a:srgbClr val="C00000"/>
                </a:solidFill>
              </a:rPr>
              <a:t>краснеют, отекает роговица, глазное яблоко становится </a:t>
            </a:r>
            <a:r>
              <a:rPr lang="ru-RU" b="1" dirty="0" smtClean="0">
                <a:solidFill>
                  <a:srgbClr val="C00000"/>
                </a:solidFill>
              </a:rPr>
              <a:t>твердым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часто начинается ночью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может напоминать гипертонический криз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38</a:t>
            </a:fld>
            <a:endParaRPr lang="ru-RU" sz="1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41840" y="1567333"/>
            <a:ext cx="4222648" cy="5290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600" b="1" u="sng" dirty="0" smtClean="0">
                <a:solidFill>
                  <a:srgbClr val="C00000"/>
                </a:solidFill>
              </a:rPr>
              <a:t>Что делать?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chemeClr val="tx1"/>
                </a:solidFill>
              </a:rPr>
              <a:t>вывести на свет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горчичники на икры или тёплая ножная ванночка (до колен)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выпить гипертонический раствор (1 </a:t>
            </a:r>
            <a:r>
              <a:rPr lang="ru-RU" sz="2000" b="1" dirty="0" err="1" smtClean="0">
                <a:solidFill>
                  <a:schemeClr val="tx1"/>
                </a:solidFill>
              </a:rPr>
              <a:t>ст.л</a:t>
            </a:r>
            <a:r>
              <a:rPr lang="ru-RU" sz="2000" b="1" dirty="0" smtClean="0">
                <a:solidFill>
                  <a:schemeClr val="tx1"/>
                </a:solidFill>
              </a:rPr>
              <a:t>. соли на  полстакана воды)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либо принять мочегонные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обратиться в глазную неотложку! (Никитина, 1в)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в глаз трижды (интервал – 15 минут) закапывают 1-2 </a:t>
            </a:r>
            <a:r>
              <a:rPr lang="ru-RU" sz="2000" b="1" dirty="0">
                <a:solidFill>
                  <a:schemeClr val="tx1"/>
                </a:solidFill>
              </a:rPr>
              <a:t>% </a:t>
            </a:r>
            <a:r>
              <a:rPr lang="ru-RU" sz="2000" b="1" dirty="0" smtClean="0">
                <a:solidFill>
                  <a:schemeClr val="tx1"/>
                </a:solidFill>
              </a:rPr>
              <a:t>раствор пилокарпина</a:t>
            </a:r>
          </a:p>
        </p:txBody>
      </p:sp>
    </p:spTree>
    <p:extLst>
      <p:ext uri="{BB962C8B-B14F-4D97-AF65-F5344CB8AC3E}">
        <p14:creationId xmlns:p14="http://schemas.microsoft.com/office/powerpoint/2010/main" val="39632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okomed.ru/assets/images/pictures/glaucoma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7" b="1631"/>
          <a:stretch/>
        </p:blipFill>
        <p:spPr bwMode="auto">
          <a:xfrm>
            <a:off x="755576" y="3717032"/>
            <a:ext cx="3760135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39</a:t>
            </a:fld>
            <a:endParaRPr lang="ru-RU" sz="1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454038"/>
            <a:ext cx="4176464" cy="45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  Факторы риска</a:t>
            </a:r>
          </a:p>
          <a:p>
            <a:pPr>
              <a:spcBef>
                <a:spcPts val="1000"/>
              </a:spcBef>
            </a:pPr>
            <a:endParaRPr lang="ru-RU" sz="800" b="1" dirty="0" smtClean="0">
              <a:solidFill>
                <a:srgbClr val="0070C0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2200" b="1" dirty="0" smtClean="0">
                <a:solidFill>
                  <a:schemeClr val="tx1"/>
                </a:solidFill>
              </a:rPr>
              <a:t>повышенное ВГД</a:t>
            </a:r>
          </a:p>
          <a:p>
            <a:pPr>
              <a:spcBef>
                <a:spcPts val="1000"/>
              </a:spcBef>
            </a:pPr>
            <a:r>
              <a:rPr lang="ru-RU" sz="2200" b="1" dirty="0" smtClean="0">
                <a:solidFill>
                  <a:schemeClr val="tx1"/>
                </a:solidFill>
              </a:rPr>
              <a:t>близорукость</a:t>
            </a:r>
          </a:p>
          <a:p>
            <a:pPr>
              <a:spcBef>
                <a:spcPts val="1000"/>
              </a:spcBef>
            </a:pPr>
            <a:r>
              <a:rPr lang="ru-RU" sz="2200" b="1" dirty="0" smtClean="0">
                <a:solidFill>
                  <a:schemeClr val="tx1"/>
                </a:solidFill>
              </a:rPr>
              <a:t>стрессы</a:t>
            </a:r>
            <a:endParaRPr lang="en-US" sz="2200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2200" b="1" dirty="0" smtClean="0">
                <a:solidFill>
                  <a:schemeClr val="tx1"/>
                </a:solidFill>
              </a:rPr>
              <a:t>физическое переутомление</a:t>
            </a:r>
          </a:p>
        </p:txBody>
      </p:sp>
      <p:sp>
        <p:nvSpPr>
          <p:cNvPr id="6" name="Объект 7"/>
          <p:cNvSpPr txBox="1">
            <a:spLocks/>
          </p:cNvSpPr>
          <p:nvPr/>
        </p:nvSpPr>
        <p:spPr>
          <a:xfrm>
            <a:off x="4642575" y="1484784"/>
            <a:ext cx="4499992" cy="499929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solidFill>
                  <a:srgbClr val="0070C0"/>
                </a:solidFill>
              </a:rPr>
              <a:t>   </a:t>
            </a:r>
            <a:r>
              <a:rPr lang="ru-RU" sz="2600" b="1" dirty="0" smtClean="0">
                <a:solidFill>
                  <a:srgbClr val="002060"/>
                </a:solidFill>
              </a:rPr>
              <a:t>Последствия</a:t>
            </a:r>
          </a:p>
          <a:p>
            <a:endParaRPr lang="ru-RU" sz="2600" b="1" dirty="0">
              <a:solidFill>
                <a:srgbClr val="0070C0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сужение полей зрения</a:t>
            </a:r>
          </a:p>
          <a:p>
            <a:pPr>
              <a:spcBef>
                <a:spcPts val="10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снижение остроты зрения</a:t>
            </a:r>
          </a:p>
          <a:p>
            <a:pPr>
              <a:spcBef>
                <a:spcPts val="10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необратимая слепота</a:t>
            </a:r>
          </a:p>
          <a:p>
            <a:endParaRPr lang="ru-RU" sz="2200" b="1" dirty="0" smtClean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sz="5000" dirty="0" smtClean="0"/>
              <a:t>Острый приступ глаукомы</a:t>
            </a:r>
            <a:endParaRPr lang="ru-RU" sz="5000" dirty="0"/>
          </a:p>
        </p:txBody>
      </p:sp>
      <p:pic>
        <p:nvPicPr>
          <p:cNvPr id="10242" name="Picture 2" descr="http://ya-viju.ru/wp-content/uploads/2013/04/zakrytougolnaya-glauko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11" y="4261616"/>
            <a:ext cx="4520785" cy="164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Заболевания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 numCol="2"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стенокардия/ИМ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err="1">
                <a:solidFill>
                  <a:schemeClr val="tx1"/>
                </a:solidFill>
              </a:rPr>
              <a:t>гиперт</a:t>
            </a:r>
            <a:r>
              <a:rPr lang="ru-RU" b="1" dirty="0">
                <a:solidFill>
                  <a:schemeClr val="tx1"/>
                </a:solidFill>
              </a:rPr>
              <a:t>. криз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Бр</a:t>
            </a:r>
            <a:r>
              <a:rPr lang="ru-RU" b="1" dirty="0" smtClean="0">
                <a:solidFill>
                  <a:schemeClr val="tx1"/>
                </a:solidFill>
              </a:rPr>
              <a:t>. Астма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обморок/коллапс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СД и комы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инсульт</a:t>
            </a:r>
          </a:p>
          <a:p>
            <a:r>
              <a:rPr lang="ru-RU" b="1" dirty="0">
                <a:solidFill>
                  <a:schemeClr val="tx1"/>
                </a:solidFill>
              </a:rPr>
              <a:t>ТЭЛА</a:t>
            </a:r>
          </a:p>
          <a:p>
            <a:r>
              <a:rPr lang="ru-RU" b="1" dirty="0">
                <a:solidFill>
                  <a:schemeClr val="tx1"/>
                </a:solidFill>
              </a:rPr>
              <a:t>эпилепсия</a:t>
            </a:r>
          </a:p>
          <a:p>
            <a:endParaRPr lang="en-US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СЛР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отравление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глаукома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почечная колика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острый живот/перитонит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ж</a:t>
            </a:r>
            <a:r>
              <a:rPr lang="ru-RU" b="1" dirty="0" smtClean="0">
                <a:solidFill>
                  <a:schemeClr val="tx1"/>
                </a:solidFill>
              </a:rPr>
              <a:t>елудочное кровотечение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4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4119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ages.aif.ru/001/955/fd4cdeb807051e13d63ca775d1da6c0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647"/>
          <a:stretch/>
        </p:blipFill>
        <p:spPr bwMode="auto">
          <a:xfrm>
            <a:off x="35496" y="4414734"/>
            <a:ext cx="2808312" cy="24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7692" cy="1268760"/>
          </a:xfrm>
        </p:spPr>
        <p:txBody>
          <a:bodyPr/>
          <a:lstStyle/>
          <a:p>
            <a:r>
              <a:rPr lang="ru-RU" sz="5000" dirty="0" smtClean="0"/>
              <a:t>Почечная колика</a:t>
            </a:r>
            <a:endParaRPr lang="ru-RU" sz="5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40</a:t>
            </a:fld>
            <a:endParaRPr lang="ru-RU" sz="1800" b="1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283968" y="1556792"/>
            <a:ext cx="4320480" cy="518457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sz="2600" b="1" u="sng" dirty="0" smtClean="0">
                <a:solidFill>
                  <a:srgbClr val="C00000"/>
                </a:solidFill>
              </a:rPr>
              <a:t>Что делать?</a:t>
            </a:r>
          </a:p>
          <a:p>
            <a:pPr>
              <a:spcBef>
                <a:spcPts val="1000"/>
              </a:spcBef>
            </a:pPr>
            <a:endParaRPr lang="ru-RU" sz="900" b="1" dirty="0" smtClean="0"/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tx1"/>
                </a:solidFill>
              </a:rPr>
              <a:t>вызвать Скорую помощь!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положить тёплую грелку на поясницу,  горячая ванна</a:t>
            </a:r>
            <a:endParaRPr lang="ru-RU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спазмолитики </a:t>
            </a:r>
            <a:r>
              <a:rPr lang="ru-RU" b="1" dirty="0">
                <a:solidFill>
                  <a:schemeClr val="tx1"/>
                </a:solidFill>
              </a:rPr>
              <a:t>и обезболивающие </a:t>
            </a:r>
            <a:r>
              <a:rPr lang="ru-RU" b="1" dirty="0" smtClean="0">
                <a:solidFill>
                  <a:schemeClr val="tx1"/>
                </a:solidFill>
              </a:rPr>
              <a:t>из </a:t>
            </a:r>
            <a:r>
              <a:rPr lang="ru-RU" b="1" dirty="0">
                <a:solidFill>
                  <a:schemeClr val="tx1"/>
                </a:solidFill>
              </a:rPr>
              <a:t>домашней </a:t>
            </a:r>
            <a:r>
              <a:rPr lang="ru-RU" b="1" dirty="0" smtClean="0">
                <a:solidFill>
                  <a:schemeClr val="tx1"/>
                </a:solidFill>
              </a:rPr>
              <a:t>аптечки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(но-шпа, </a:t>
            </a:r>
            <a:r>
              <a:rPr lang="ru-RU" b="1" dirty="0" err="1" smtClean="0">
                <a:solidFill>
                  <a:schemeClr val="tx1"/>
                </a:solidFill>
              </a:rPr>
              <a:t>платифиллин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84784"/>
            <a:ext cx="439248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1" u="sng" dirty="0">
                <a:latin typeface="+mj-lt"/>
              </a:rPr>
              <a:t>Как распознать?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rgbClr val="00B050"/>
              </a:solidFill>
              <a:latin typeface="+mj-lt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резкие </a:t>
            </a:r>
            <a:r>
              <a:rPr lang="ru-RU" sz="2200" b="1" dirty="0">
                <a:solidFill>
                  <a:srgbClr val="C00000"/>
                </a:solidFill>
                <a:latin typeface="+mj-lt"/>
              </a:rPr>
              <a:t>режущие боли в 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пояснице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боли усиливаются при мочеиспускании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больной мечется</a:t>
            </a:r>
            <a:endParaRPr lang="ru-RU" sz="2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03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915816" y="2996952"/>
            <a:ext cx="2352755" cy="3861048"/>
            <a:chOff x="2915816" y="2996952"/>
            <a:chExt cx="2352755" cy="3861048"/>
          </a:xfrm>
        </p:grpSpPr>
        <p:pic>
          <p:nvPicPr>
            <p:cNvPr id="8" name="Picture 2" descr="http://36-6.com/sites/default/files/mochekamennaya_bolezn_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18"/>
            <a:stretch/>
          </p:blipFill>
          <p:spPr bwMode="auto">
            <a:xfrm>
              <a:off x="4067944" y="2996952"/>
              <a:ext cx="1200627" cy="1957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36-6.com/sites/default/files/mochekamennaya_bolezn_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80" t="-816" r="47363" b="816"/>
            <a:stretch/>
          </p:blipFill>
          <p:spPr bwMode="auto">
            <a:xfrm>
              <a:off x="2915816" y="4900960"/>
              <a:ext cx="1434440" cy="1957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41</a:t>
            </a:fld>
            <a:endParaRPr lang="ru-RU" sz="1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556792"/>
            <a:ext cx="4248473" cy="49992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  Факторы риска</a:t>
            </a:r>
          </a:p>
          <a:p>
            <a:pPr>
              <a:spcBef>
                <a:spcPts val="1000"/>
              </a:spcBef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800" b="1" dirty="0">
                <a:solidFill>
                  <a:schemeClr val="tx1"/>
                </a:solidFill>
              </a:rPr>
              <a:t>мочекаменная болезнь</a:t>
            </a:r>
          </a:p>
          <a:p>
            <a:pPr>
              <a:spcBef>
                <a:spcPts val="800"/>
              </a:spcBef>
            </a:pPr>
            <a:r>
              <a:rPr lang="ru-RU" sz="2800" b="1" dirty="0">
                <a:solidFill>
                  <a:schemeClr val="tx1"/>
                </a:solidFill>
              </a:rPr>
              <a:t>беременность</a:t>
            </a:r>
          </a:p>
          <a:p>
            <a:pPr>
              <a:spcBef>
                <a:spcPts val="800"/>
              </a:spcBef>
            </a:pPr>
            <a:r>
              <a:rPr lang="ru-RU" sz="2800" b="1" dirty="0" smtClean="0">
                <a:solidFill>
                  <a:schemeClr val="tx1"/>
                </a:solidFill>
              </a:rPr>
              <a:t>интенсивная физическая нагрузка, </a:t>
            </a:r>
          </a:p>
          <a:p>
            <a:pPr>
              <a:spcBef>
                <a:spcPts val="800"/>
              </a:spcBef>
            </a:pPr>
            <a:r>
              <a:rPr lang="ru-RU" sz="2800" b="1" dirty="0" smtClean="0">
                <a:solidFill>
                  <a:schemeClr val="tx1"/>
                </a:solidFill>
              </a:rPr>
              <a:t>стресс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800" b="1" dirty="0" smtClean="0">
                <a:solidFill>
                  <a:schemeClr val="tx1"/>
                </a:solidFill>
              </a:rPr>
              <a:t>злоупотребление алкоголем</a:t>
            </a:r>
          </a:p>
          <a:p>
            <a:pPr>
              <a:spcBef>
                <a:spcPts val="800"/>
              </a:spcBef>
            </a:pPr>
            <a:r>
              <a:rPr lang="ru-RU" sz="2800" b="1" dirty="0" smtClean="0">
                <a:solidFill>
                  <a:schemeClr val="tx1"/>
                </a:solidFill>
              </a:rPr>
              <a:t>нарушение минерального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обмена</a:t>
            </a:r>
          </a:p>
        </p:txBody>
      </p:sp>
      <p:sp>
        <p:nvSpPr>
          <p:cNvPr id="6" name="Объект 7"/>
          <p:cNvSpPr txBox="1">
            <a:spLocks/>
          </p:cNvSpPr>
          <p:nvPr/>
        </p:nvSpPr>
        <p:spPr>
          <a:xfrm>
            <a:off x="5076056" y="1556792"/>
            <a:ext cx="4032448" cy="499929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   Последствия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острый </a:t>
            </a:r>
            <a:r>
              <a:rPr lang="ru-RU" b="1" dirty="0" err="1" smtClean="0">
                <a:solidFill>
                  <a:schemeClr val="tx1"/>
                </a:solidFill>
              </a:rPr>
              <a:t>обструктивный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пиелонефрит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b="1" dirty="0" err="1" smtClean="0">
                <a:solidFill>
                  <a:schemeClr val="tx1"/>
                </a:solidFill>
              </a:rPr>
              <a:t>бактериемический</a:t>
            </a:r>
            <a:r>
              <a:rPr lang="ru-RU" b="1" dirty="0" smtClean="0">
                <a:solidFill>
                  <a:schemeClr val="tx1"/>
                </a:solidFill>
              </a:rPr>
              <a:t> шок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b="1" dirty="0" err="1" smtClean="0">
                <a:solidFill>
                  <a:schemeClr val="tx1"/>
                </a:solidFill>
              </a:rPr>
              <a:t>уросепсис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снижение функции почки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стриктура </a:t>
            </a:r>
            <a:r>
              <a:rPr lang="ru-RU" b="1" dirty="0" smtClean="0">
                <a:solidFill>
                  <a:schemeClr val="tx1"/>
                </a:solidFill>
              </a:rPr>
              <a:t>мочеточника</a:t>
            </a:r>
            <a:endParaRPr lang="ru-RU" sz="2600" b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4" descr="http://cs304305.vk.me/g36556624/a_595353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25" y="44624"/>
            <a:ext cx="118434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7692" cy="1268760"/>
          </a:xfrm>
        </p:spPr>
        <p:txBody>
          <a:bodyPr/>
          <a:lstStyle/>
          <a:p>
            <a:r>
              <a:rPr lang="ru-RU" sz="5000" dirty="0" smtClean="0"/>
              <a:t>Почечная колика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35826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iensmed.ru/news/uimg/eb/filus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29"/>
          <a:stretch/>
        </p:blipFill>
        <p:spPr bwMode="auto">
          <a:xfrm>
            <a:off x="6372200" y="1124744"/>
            <a:ext cx="2149890" cy="246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Острый живот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42</a:t>
            </a:fld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56184"/>
            <a:ext cx="4330824" cy="5013176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аппендицит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холецистит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панкреатит</a:t>
            </a: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tx1"/>
                </a:solidFill>
              </a:rPr>
              <a:t>язвенная </a:t>
            </a:r>
            <a:r>
              <a:rPr lang="ru-RU" b="1" dirty="0" smtClean="0">
                <a:solidFill>
                  <a:schemeClr val="tx1"/>
                </a:solidFill>
              </a:rPr>
              <a:t>болезнь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lekmed.ru/images/archive/ostrye-bryushnoi-deti/ostry-bryushnaya-deti-08_00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8"/>
          <a:stretch/>
        </p:blipFill>
        <p:spPr bwMode="auto">
          <a:xfrm>
            <a:off x="179512" y="5085184"/>
            <a:ext cx="3895725" cy="17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-108520" y="3861048"/>
            <a:ext cx="4211960" cy="14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ПЕРИТОНИТ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с-м </a:t>
            </a:r>
            <a:r>
              <a:rPr lang="ru-RU" b="1" dirty="0" err="1" smtClean="0">
                <a:solidFill>
                  <a:srgbClr val="C00000"/>
                </a:solidFill>
              </a:rPr>
              <a:t>Щёткина-Блюмберга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337520" y="1700808"/>
            <a:ext cx="4330824" cy="2362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желудочное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кровотечение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гинекологическая патология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16016" y="3616424"/>
            <a:ext cx="4248472" cy="31969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ru-RU" sz="2600" b="1" u="sng" dirty="0" smtClean="0">
                <a:solidFill>
                  <a:srgbClr val="C00000"/>
                </a:solidFill>
              </a:rPr>
              <a:t>Что делать?</a:t>
            </a:r>
          </a:p>
          <a:p>
            <a:pPr>
              <a:spcBef>
                <a:spcPts val="1000"/>
              </a:spcBef>
            </a:pPr>
            <a:r>
              <a:rPr lang="ru-RU" sz="2200" b="1" dirty="0" smtClean="0">
                <a:solidFill>
                  <a:schemeClr val="tx1"/>
                </a:solidFill>
              </a:rPr>
              <a:t>не давать пострадавшему пить или есть, можно полоскать рот водой, уложить, голову повернув на бок, положить холод на </a:t>
            </a:r>
            <a:r>
              <a:rPr lang="ru-RU" sz="2200" b="1" dirty="0" err="1" smtClean="0">
                <a:solidFill>
                  <a:schemeClr val="tx1"/>
                </a:solidFill>
              </a:rPr>
              <a:t>эпигастрий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2200" b="1" dirty="0" smtClean="0">
                <a:solidFill>
                  <a:schemeClr val="tx1"/>
                </a:solidFill>
              </a:rPr>
              <a:t>вызвать Скорую помощь!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0" y="288032"/>
            <a:ext cx="4211960" cy="14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87727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rkblog.ru/sites/srkblog.ru/files/yazva-zhelud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673028"/>
            <a:ext cx="3140348" cy="314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43</a:t>
            </a:fld>
            <a:endParaRPr lang="ru-RU" sz="1800" b="1" dirty="0"/>
          </a:p>
        </p:txBody>
      </p:sp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323527" y="1628800"/>
            <a:ext cx="4464497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  Факторы риска</a:t>
            </a:r>
          </a:p>
          <a:p>
            <a:endParaRPr lang="ru-RU" sz="2600" b="1" dirty="0" smtClean="0">
              <a:solidFill>
                <a:srgbClr val="00206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chemeClr val="tx1"/>
                </a:solidFill>
              </a:rPr>
              <a:t>травмы брюшной полости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chemeClr val="tx1"/>
                </a:solidFill>
              </a:rPr>
              <a:t>язвенная болезнь</a:t>
            </a:r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5148064" y="1844824"/>
            <a:ext cx="4499992" cy="499929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solidFill>
                  <a:srgbClr val="0070C0"/>
                </a:solidFill>
              </a:rPr>
              <a:t>   </a:t>
            </a:r>
            <a:r>
              <a:rPr lang="ru-RU" sz="2600" b="1" dirty="0" smtClean="0">
                <a:solidFill>
                  <a:srgbClr val="002060"/>
                </a:solidFill>
              </a:rPr>
              <a:t>Последствия</a:t>
            </a:r>
          </a:p>
          <a:p>
            <a:endParaRPr lang="ru-RU" sz="1200" b="1" dirty="0">
              <a:solidFill>
                <a:srgbClr val="0070C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анемия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шок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кома</a:t>
            </a:r>
          </a:p>
        </p:txBody>
      </p:sp>
      <p:pic>
        <p:nvPicPr>
          <p:cNvPr id="8" name="Picture 4" descr="http://cs304305.vk.me/g36556624/a_595353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25" y="44624"/>
            <a:ext cx="118434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www.dizionario-medico.com/image/vocabolo/mele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913" y="4573817"/>
            <a:ext cx="2402215" cy="207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med.buildream.ru/images/narod_med/golovnaya-bol-pered-menstruatsiej-lechenie-narodnymi-sredstvam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54" y="4397088"/>
            <a:ext cx="3315650" cy="195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8712968" cy="1196752"/>
          </a:xfrm>
        </p:spPr>
        <p:txBody>
          <a:bodyPr/>
          <a:lstStyle/>
          <a:p>
            <a:r>
              <a:rPr lang="ru-RU" sz="5000" dirty="0" smtClean="0"/>
              <a:t>Желудочное кровотечение</a:t>
            </a:r>
            <a:endParaRPr lang="ru-RU" sz="5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3964994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рвота </a:t>
            </a:r>
            <a:br>
              <a:rPr lang="ru-RU" sz="20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«кофейной гущей»</a:t>
            </a:r>
          </a:p>
        </p:txBody>
      </p:sp>
    </p:spTree>
    <p:extLst>
      <p:ext uri="{BB962C8B-B14F-4D97-AF65-F5344CB8AC3E}">
        <p14:creationId xmlns:p14="http://schemas.microsoft.com/office/powerpoint/2010/main" val="16337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5klass.net/datas/okruzhajuschij-mir/Pravila-bezopasnosti-na-vode/0013-013-Nogu-svela-sudorog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34" t="24251" r="10659" b="35458"/>
          <a:stretch/>
        </p:blipFill>
        <p:spPr bwMode="auto">
          <a:xfrm>
            <a:off x="35496" y="5377771"/>
            <a:ext cx="2857807" cy="14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5klass.net/datas/okruzhajuschij-mir/Pravila-bezopasnosti-na-vode/0013-013-Nogu-svela-sudorog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t="67690" r="4807" b="4075"/>
          <a:stretch/>
        </p:blipFill>
        <p:spPr bwMode="auto">
          <a:xfrm>
            <a:off x="4788025" y="5589240"/>
            <a:ext cx="4320479" cy="126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nedugamnet.ru/sites/default/files/pomoshch_pri_utoplenii_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5"/>
          <a:stretch/>
        </p:blipFill>
        <p:spPr bwMode="auto">
          <a:xfrm>
            <a:off x="6468270" y="44624"/>
            <a:ext cx="2640234" cy="300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proffi95.ru/images/posts/medium/post1566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2471" r="1565" b="2600"/>
          <a:stretch/>
        </p:blipFill>
        <p:spPr bwMode="auto">
          <a:xfrm>
            <a:off x="5148064" y="3068960"/>
            <a:ext cx="2664296" cy="221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army.lv/uploads/1240340529.1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4" r="59231" b="6072"/>
          <a:stretch/>
        </p:blipFill>
        <p:spPr bwMode="auto">
          <a:xfrm>
            <a:off x="4427984" y="1361369"/>
            <a:ext cx="1872208" cy="170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44</a:t>
            </a:fld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1340768"/>
            <a:ext cx="4608512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b="1" u="sng" dirty="0">
                <a:solidFill>
                  <a:srgbClr val="C00000"/>
                </a:solidFill>
                <a:latin typeface="+mj-lt"/>
              </a:rPr>
              <a:t>Что делать?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 smtClean="0"/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100" b="1" dirty="0" smtClean="0">
                <a:latin typeface="+mj-lt"/>
              </a:rPr>
              <a:t>вытащить из воды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100" b="1" dirty="0" smtClean="0">
                <a:latin typeface="+mj-lt"/>
              </a:rPr>
              <a:t>очистить </a:t>
            </a:r>
            <a:r>
              <a:rPr lang="ru-RU" sz="2100" b="1" dirty="0">
                <a:latin typeface="+mj-lt"/>
              </a:rPr>
              <a:t>ротовую полость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100" b="1" dirty="0" smtClean="0">
                <a:latin typeface="+mj-lt"/>
              </a:rPr>
              <a:t>уложить </a:t>
            </a:r>
            <a:r>
              <a:rPr lang="ru-RU" sz="2100" b="1" dirty="0">
                <a:latin typeface="+mj-lt"/>
              </a:rPr>
              <a:t>пострадавшего животом вниз на колено и энергично сжать грудную клетку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100" b="1" dirty="0">
                <a:latin typeface="+mj-lt"/>
              </a:rPr>
              <a:t>если на протяжении нескольких секунд вода не </a:t>
            </a:r>
            <a:r>
              <a:rPr lang="ru-RU" sz="2100" b="1" dirty="0" smtClean="0">
                <a:latin typeface="+mj-lt"/>
              </a:rPr>
              <a:t>отходит – приступать </a:t>
            </a:r>
            <a:r>
              <a:rPr lang="ru-RU" sz="2100" b="1" dirty="0">
                <a:latin typeface="+mj-lt"/>
              </a:rPr>
              <a:t>к </a:t>
            </a:r>
            <a:r>
              <a:rPr lang="ru-RU" sz="2100" b="1" dirty="0" smtClean="0">
                <a:solidFill>
                  <a:srgbClr val="C00000"/>
                </a:solidFill>
                <a:latin typeface="+mj-lt"/>
              </a:rPr>
              <a:t>ИВЛ !</a:t>
            </a:r>
            <a:endParaRPr lang="ru-RU" sz="21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0"/>
            <a:ext cx="8229600" cy="1340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/>
              <a:t>Утопление</a:t>
            </a:r>
            <a:endParaRPr lang="ru-RU" dirty="0"/>
          </a:p>
        </p:txBody>
      </p:sp>
      <p:pic>
        <p:nvPicPr>
          <p:cNvPr id="11" name="Picture 4" descr="http://lh5.googleusercontent.com/-QzxlhYN1wVU/UyoAtiRbT9I/AAAAAAAABY0/3iWxbQs1X-k/w350-h282-no/pomosch-pri-sudurugah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52"/>
          <a:stretch/>
        </p:blipFill>
        <p:spPr bwMode="auto">
          <a:xfrm>
            <a:off x="2915816" y="5418177"/>
            <a:ext cx="1912149" cy="139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 smtClean="0"/>
              <a:t>Ожоги и </a:t>
            </a:r>
            <a:r>
              <a:rPr lang="ru-RU" dirty="0" err="1" smtClean="0"/>
              <a:t>электротравма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338437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</a:rPr>
              <a:t>Виды ожогов: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термические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химические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лучевые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электрические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45</a:t>
            </a:fld>
            <a:endParaRPr lang="ru-RU" sz="1800" b="1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7936"/>
            <a:ext cx="5184576" cy="2549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200" b="1" u="sng" dirty="0">
                <a:solidFill>
                  <a:srgbClr val="C00000"/>
                </a:solidFill>
                <a:latin typeface="+mj-lt"/>
              </a:rPr>
              <a:t>4 степени ожога</a:t>
            </a:r>
            <a:r>
              <a:rPr lang="ru-RU" sz="2200" b="1" u="sng" dirty="0" smtClean="0">
                <a:solidFill>
                  <a:srgbClr val="C00000"/>
                </a:solidFill>
                <a:latin typeface="+mj-lt"/>
              </a:rPr>
              <a:t>:</a:t>
            </a:r>
          </a:p>
          <a:p>
            <a:pPr>
              <a:spcBef>
                <a:spcPts val="1000"/>
              </a:spcBef>
            </a:pPr>
            <a:endParaRPr lang="ru-RU" sz="800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1000"/>
              </a:spcBef>
            </a:pP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1 -  покраснение кожи</a:t>
            </a:r>
            <a:endParaRPr lang="ru-RU" sz="2200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1000"/>
              </a:spcBef>
            </a:pP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2 -  образование пузырей</a:t>
            </a:r>
            <a:endParaRPr lang="ru-RU" sz="2200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1000"/>
              </a:spcBef>
            </a:pP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3 -  омертвение </a:t>
            </a:r>
            <a:r>
              <a:rPr lang="ru-RU" sz="2200" b="1" dirty="0">
                <a:solidFill>
                  <a:srgbClr val="C00000"/>
                </a:solidFill>
                <a:latin typeface="+mj-lt"/>
              </a:rPr>
              <a:t>всей толщи 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кожи</a:t>
            </a:r>
            <a:endParaRPr lang="ru-RU" sz="2200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1000"/>
              </a:spcBef>
            </a:pP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4 -  обугливание тканей</a:t>
            </a:r>
            <a:endParaRPr lang="ru-RU" sz="15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Рисунок 5" descr="C:\Users\Админ\Desktop\ожо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68176"/>
            <a:ext cx="4038028" cy="4241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8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Мои Документы\GMU\СНО\ОЗиЗ\Грант\Карты\1\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39941" r="37154" b="39780"/>
          <a:stretch/>
        </p:blipFill>
        <p:spPr bwMode="auto">
          <a:xfrm>
            <a:off x="5457662" y="5031681"/>
            <a:ext cx="3663435" cy="18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 smtClean="0"/>
              <a:t>Ожоги и </a:t>
            </a:r>
            <a:r>
              <a:rPr lang="ru-RU" dirty="0" err="1" smtClean="0"/>
              <a:t>электротравма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4464496" cy="5040560"/>
          </a:xfrm>
        </p:spPr>
        <p:txBody>
          <a:bodyPr>
            <a:normAutofit fontScale="92500"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Что делать?</a:t>
            </a:r>
          </a:p>
          <a:p>
            <a:endParaRPr lang="ru-RU" dirty="0" smtClean="0"/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tx1"/>
                </a:solidFill>
              </a:rPr>
              <a:t>при </a:t>
            </a:r>
            <a:r>
              <a:rPr lang="en-US" b="1" dirty="0">
                <a:solidFill>
                  <a:schemeClr val="tx1"/>
                </a:solidFill>
              </a:rPr>
              <a:t>I – II</a:t>
            </a:r>
            <a:r>
              <a:rPr lang="ru-RU" b="1" dirty="0">
                <a:solidFill>
                  <a:schemeClr val="tx1"/>
                </a:solidFill>
              </a:rPr>
              <a:t> степени охладить </a:t>
            </a:r>
            <a:r>
              <a:rPr lang="ru-RU" b="1" dirty="0" smtClean="0">
                <a:solidFill>
                  <a:schemeClr val="tx1"/>
                </a:solidFill>
              </a:rPr>
              <a:t>обожженную область под струей холодной воды в течение не менее 10 минут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наложить на место ожога стерильную нетугую повязку (при больших площадях – накрыть чистой тканью)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вызвать Скорую помощь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46</a:t>
            </a:fld>
            <a:endParaRPr lang="ru-RU" sz="18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60032" y="1556792"/>
            <a:ext cx="4341118" cy="4853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600" b="1" u="sng" dirty="0" smtClean="0">
                <a:solidFill>
                  <a:schemeClr val="tx1"/>
                </a:solidFill>
              </a:rPr>
              <a:t>ВАЖНО</a:t>
            </a:r>
            <a:r>
              <a:rPr lang="ru-RU" b="1" u="sng" dirty="0" smtClean="0">
                <a:solidFill>
                  <a:schemeClr val="tx1"/>
                </a:solidFill>
              </a:rPr>
              <a:t>!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не трогать то, что прилипло к обожженной области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не смазывать ожог маслом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не использовать для охлаждения лёд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nepropadu.ru/uploads/images/9/c/6/6/575/06379078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" y="1065783"/>
            <a:ext cx="2880360" cy="329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8229600" cy="1340768"/>
          </a:xfrm>
        </p:spPr>
        <p:txBody>
          <a:bodyPr/>
          <a:lstStyle/>
          <a:p>
            <a:r>
              <a:rPr lang="ru-RU" dirty="0" smtClean="0"/>
              <a:t>Ожоги и </a:t>
            </a:r>
            <a:r>
              <a:rPr lang="ru-RU" dirty="0" err="1" smtClean="0"/>
              <a:t>электротравма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47</a:t>
            </a:fld>
            <a:endParaRPr lang="ru-RU" sz="1800" b="1" dirty="0"/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4608512" y="1886086"/>
            <a:ext cx="4499992" cy="499929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solidFill>
                  <a:srgbClr val="0070C0"/>
                </a:solidFill>
              </a:rPr>
              <a:t>   </a:t>
            </a:r>
            <a:r>
              <a:rPr lang="ru-RU" sz="2600" b="1" dirty="0" smtClean="0">
                <a:solidFill>
                  <a:srgbClr val="002060"/>
                </a:solidFill>
              </a:rPr>
              <a:t>Последствия</a:t>
            </a:r>
          </a:p>
          <a:p>
            <a:endParaRPr lang="ru-RU" sz="2600" b="1" dirty="0">
              <a:solidFill>
                <a:srgbClr val="0070C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гипотензия</a:t>
            </a:r>
            <a:endParaRPr lang="ru-RU" sz="2200" b="1" dirty="0">
              <a:solidFill>
                <a:srgbClr val="00206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200" b="1" dirty="0">
                <a:solidFill>
                  <a:srgbClr val="002060"/>
                </a:solidFill>
              </a:rPr>
              <a:t>присоединение инфекции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нарушение работы внутренних органов вследствие обезвоживания и </a:t>
            </a:r>
            <a:r>
              <a:rPr lang="ru-RU" sz="2200" b="1" dirty="0" err="1" smtClean="0">
                <a:solidFill>
                  <a:srgbClr val="002060"/>
                </a:solidFill>
              </a:rPr>
              <a:t>закисления</a:t>
            </a:r>
            <a:r>
              <a:rPr lang="ru-RU" sz="2200" b="1" dirty="0" smtClean="0">
                <a:solidFill>
                  <a:srgbClr val="002060"/>
                </a:solidFill>
              </a:rPr>
              <a:t> внутренней среды организма (метаболический ацидоз)</a:t>
            </a:r>
          </a:p>
          <a:p>
            <a:pPr>
              <a:spcBef>
                <a:spcPts val="80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остановка сердца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8" name="Picture 4" descr="http://cs304305.vk.me/g36556624/a_595353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25" y="44624"/>
            <a:ext cx="118434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96" y="4032934"/>
            <a:ext cx="468052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b="1" dirty="0" smtClean="0"/>
              <a:t>     </a:t>
            </a:r>
            <a:r>
              <a:rPr lang="ru-RU" sz="1900" b="1" u="sng" dirty="0" smtClean="0">
                <a:solidFill>
                  <a:srgbClr val="FF0000"/>
                </a:solidFill>
              </a:rPr>
              <a:t>ПОМНИТЬ</a:t>
            </a:r>
            <a:endParaRPr lang="ru-RU" sz="1900" b="1" dirty="0"/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latin typeface="+mj-lt"/>
              </a:rPr>
              <a:t>оказывающий </a:t>
            </a:r>
            <a:r>
              <a:rPr lang="ru-RU" b="1" dirty="0">
                <a:latin typeface="+mj-lt"/>
              </a:rPr>
              <a:t>помощь должен стоять на сухой деревянной доске или на толстой резине!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+mj-lt"/>
              </a:rPr>
              <a:t>провести СЛР при необходимости!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+mj-lt"/>
              </a:rPr>
              <a:t>напоить большим количеством жидкости (но не алкогольными напитками и не черным кофе</a:t>
            </a:r>
            <a:r>
              <a:rPr lang="ru-RU" b="1" dirty="0" smtClean="0">
                <a:latin typeface="+mj-lt"/>
              </a:rPr>
              <a:t>)!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37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dirty="0" smtClean="0"/>
              <a:t>Обморожения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2344" y="1456184"/>
            <a:ext cx="4454152" cy="5285184"/>
          </a:xfrm>
        </p:spPr>
        <p:txBody>
          <a:bodyPr>
            <a:normAutofit fontScale="70000" lnSpcReduction="20000"/>
          </a:bodyPr>
          <a:lstStyle/>
          <a:p>
            <a:r>
              <a:rPr lang="ru-RU" sz="3700" b="1" u="sng" dirty="0" smtClean="0">
                <a:solidFill>
                  <a:srgbClr val="C00000"/>
                </a:solidFill>
              </a:rPr>
              <a:t>Что делать?</a:t>
            </a:r>
          </a:p>
          <a:p>
            <a:endParaRPr lang="ru-RU" b="1" u="sng" dirty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2700" b="1" dirty="0" smtClean="0">
                <a:solidFill>
                  <a:schemeClr val="tx1"/>
                </a:solidFill>
              </a:rPr>
              <a:t>перенести в теплое помещение</a:t>
            </a:r>
          </a:p>
          <a:p>
            <a:pPr>
              <a:spcBef>
                <a:spcPts val="1000"/>
              </a:spcBef>
            </a:pPr>
            <a:r>
              <a:rPr lang="ru-RU" sz="2700" b="1" dirty="0" smtClean="0">
                <a:solidFill>
                  <a:schemeClr val="tx1"/>
                </a:solidFill>
              </a:rPr>
              <a:t>при </a:t>
            </a:r>
            <a:r>
              <a:rPr lang="en-US" sz="2700" b="1" dirty="0" smtClean="0">
                <a:solidFill>
                  <a:schemeClr val="tx1"/>
                </a:solidFill>
              </a:rPr>
              <a:t>I</a:t>
            </a:r>
            <a:r>
              <a:rPr lang="ru-RU" sz="2700" b="1" dirty="0">
                <a:solidFill>
                  <a:schemeClr val="tx1"/>
                </a:solidFill>
              </a:rPr>
              <a:t> ст. согреть до покраснения тёплыми руками, лёгким массажем, растираниями шерстяной тканью, дыханием, а затем наложить ватно-марлевую </a:t>
            </a:r>
            <a:r>
              <a:rPr lang="ru-RU" sz="2700" b="1" dirty="0" smtClean="0">
                <a:solidFill>
                  <a:schemeClr val="tx1"/>
                </a:solidFill>
              </a:rPr>
              <a:t>повязку</a:t>
            </a:r>
            <a:endParaRPr lang="ru-RU" sz="2700" b="1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2700" b="1" dirty="0" smtClean="0">
                <a:solidFill>
                  <a:schemeClr val="tx1"/>
                </a:solidFill>
              </a:rPr>
              <a:t>укутать одеялом</a:t>
            </a:r>
          </a:p>
          <a:p>
            <a:pPr>
              <a:spcBef>
                <a:spcPts val="1000"/>
              </a:spcBef>
            </a:pPr>
            <a:r>
              <a:rPr lang="ru-RU" sz="2700" b="1" dirty="0" smtClean="0">
                <a:solidFill>
                  <a:schemeClr val="tx1"/>
                </a:solidFill>
              </a:rPr>
              <a:t>держать поражённое место приподнятым</a:t>
            </a:r>
          </a:p>
          <a:p>
            <a:pPr>
              <a:spcBef>
                <a:spcPts val="1000"/>
              </a:spcBef>
            </a:pPr>
            <a:r>
              <a:rPr lang="ru-RU" sz="2700" b="1" dirty="0">
                <a:solidFill>
                  <a:schemeClr val="tx1"/>
                </a:solidFill>
              </a:rPr>
              <a:t>дать горячий напиток </a:t>
            </a: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(</a:t>
            </a:r>
            <a:r>
              <a:rPr lang="ru-RU" sz="2700" b="1" dirty="0">
                <a:solidFill>
                  <a:srgbClr val="C00000"/>
                </a:solidFill>
              </a:rPr>
              <a:t>не алкоголь</a:t>
            </a:r>
            <a:r>
              <a:rPr lang="ru-RU" sz="2700" b="1" dirty="0">
                <a:solidFill>
                  <a:schemeClr val="tx1"/>
                </a:solidFill>
              </a:rPr>
              <a:t>), высококалорийную пищу</a:t>
            </a:r>
          </a:p>
          <a:p>
            <a:pPr>
              <a:spcBef>
                <a:spcPts val="1000"/>
              </a:spcBef>
            </a:pPr>
            <a:r>
              <a:rPr lang="ru-RU" sz="2700" b="1" dirty="0" smtClean="0">
                <a:solidFill>
                  <a:schemeClr val="tx1"/>
                </a:solidFill>
              </a:rPr>
              <a:t>вызвать </a:t>
            </a:r>
            <a:r>
              <a:rPr lang="ru-RU" sz="2700" b="1" dirty="0">
                <a:solidFill>
                  <a:schemeClr val="tx1"/>
                </a:solidFill>
              </a:rPr>
              <a:t>Скорую </a:t>
            </a:r>
            <a:r>
              <a:rPr lang="ru-RU" sz="2700" b="1" dirty="0" smtClean="0">
                <a:solidFill>
                  <a:schemeClr val="tx1"/>
                </a:solidFill>
              </a:rPr>
              <a:t>помощь</a:t>
            </a:r>
            <a:endParaRPr lang="ru-RU" sz="27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48</a:t>
            </a:fld>
            <a:endParaRPr lang="ru-RU" sz="1800" b="1" dirty="0"/>
          </a:p>
        </p:txBody>
      </p:sp>
      <p:pic>
        <p:nvPicPr>
          <p:cNvPr id="5" name="Рисунок 4" descr="http://ayzdorov.ru/images/chto/obmorojenie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58234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67544" y="1412776"/>
            <a:ext cx="4114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600" b="1" u="sng" dirty="0" smtClean="0">
                <a:solidFill>
                  <a:schemeClr val="tx1"/>
                </a:solidFill>
              </a:rPr>
              <a:t>Как распознать?</a:t>
            </a:r>
          </a:p>
        </p:txBody>
      </p:sp>
    </p:spTree>
    <p:extLst>
      <p:ext uri="{BB962C8B-B14F-4D97-AF65-F5344CB8AC3E}">
        <p14:creationId xmlns:p14="http://schemas.microsoft.com/office/powerpoint/2010/main" val="26727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49</a:t>
            </a:fld>
            <a:endParaRPr lang="ru-RU" sz="1800" b="1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ru-RU" sz="4800" dirty="0" smtClean="0"/>
              <a:t>Мероприятия первой помощи</a:t>
            </a:r>
            <a:endParaRPr lang="ru-RU" sz="4800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37321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извлечь пострадавшего из очага поражения, устранить действие поражающего фактора</a:t>
            </a: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tx1"/>
                </a:solidFill>
              </a:rPr>
              <a:t>оценить жизненные показатели (пульс, дыхание)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временно </a:t>
            </a:r>
            <a:r>
              <a:rPr lang="ru-RU" b="1" dirty="0">
                <a:solidFill>
                  <a:schemeClr val="tx1"/>
                </a:solidFill>
              </a:rPr>
              <a:t>остановить наружное кровотечение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при необходимости провести СЛР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наложить асептические повязки на раны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при переломах костей скелета провести иммобилизацию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транспортировать пострадавшего до лечебного учреждения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Травмы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104455"/>
          </a:xfrm>
        </p:spPr>
        <p:txBody>
          <a:bodyPr numCol="2">
            <a:norm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электротравма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ожоги</a:t>
            </a:r>
          </a:p>
          <a:p>
            <a:r>
              <a:rPr lang="ru-RU" b="1" dirty="0">
                <a:solidFill>
                  <a:schemeClr val="tx1"/>
                </a:solidFill>
              </a:rPr>
              <a:t>раны и кровотечения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обморожения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переломы/вывихи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пневмоторакс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утопление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поперхнувшиеся</a:t>
            </a: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5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8815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Полезная аптечка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32859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Нитроглицерин, аспирин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err="1">
                <a:solidFill>
                  <a:schemeClr val="tx1"/>
                </a:solidFill>
              </a:rPr>
              <a:t>Каптоприл</a:t>
            </a:r>
            <a:r>
              <a:rPr lang="ru-RU" b="1" dirty="0">
                <a:solidFill>
                  <a:schemeClr val="tx1"/>
                </a:solidFill>
              </a:rPr>
              <a:t> 50 мг</a:t>
            </a:r>
          </a:p>
          <a:p>
            <a:r>
              <a:rPr lang="ru-RU" b="1" dirty="0">
                <a:solidFill>
                  <a:schemeClr val="tx1"/>
                </a:solidFill>
              </a:rPr>
              <a:t>Воздуховод или устройство </a:t>
            </a: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рот-в-рот»</a:t>
            </a:r>
          </a:p>
          <a:p>
            <a:r>
              <a:rPr lang="ru-RU" b="1" dirty="0">
                <a:solidFill>
                  <a:schemeClr val="tx1"/>
                </a:solidFill>
              </a:rPr>
              <a:t>Перекись водорода 3</a:t>
            </a:r>
            <a:r>
              <a:rPr lang="ru-RU" b="1" dirty="0" smtClean="0">
                <a:solidFill>
                  <a:schemeClr val="tx1"/>
                </a:solidFill>
              </a:rPr>
              <a:t>%, р-р </a:t>
            </a:r>
            <a:r>
              <a:rPr lang="ru-RU" b="1" dirty="0" err="1" smtClean="0">
                <a:solidFill>
                  <a:schemeClr val="tx1"/>
                </a:solidFill>
              </a:rPr>
              <a:t>хлоргексидина</a:t>
            </a:r>
            <a:r>
              <a:rPr lang="ru-RU" b="1" dirty="0" smtClean="0">
                <a:solidFill>
                  <a:schemeClr val="tx1"/>
                </a:solidFill>
              </a:rPr>
              <a:t> 0,05</a:t>
            </a:r>
            <a:r>
              <a:rPr lang="ru-RU" b="1" dirty="0">
                <a:solidFill>
                  <a:schemeClr val="tx1"/>
                </a:solidFill>
              </a:rPr>
              <a:t>%</a:t>
            </a:r>
          </a:p>
          <a:p>
            <a:r>
              <a:rPr lang="ru-RU" b="1" dirty="0">
                <a:solidFill>
                  <a:schemeClr val="tx1"/>
                </a:solidFill>
              </a:rPr>
              <a:t>Спиртовые </a:t>
            </a:r>
            <a:r>
              <a:rPr lang="ru-RU" b="1" dirty="0" smtClean="0">
                <a:solidFill>
                  <a:schemeClr val="tx1"/>
                </a:solidFill>
              </a:rPr>
              <a:t>салфетки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Перевязочный материал, жгут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Лейкопластырь, медицинский клей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Обезболивающие, гель-</a:t>
            </a:r>
            <a:r>
              <a:rPr lang="ru-RU" b="1" dirty="0" err="1" smtClean="0">
                <a:solidFill>
                  <a:schemeClr val="tx1"/>
                </a:solidFill>
              </a:rPr>
              <a:t>лидокаин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П</a:t>
            </a:r>
            <a:r>
              <a:rPr lang="ru-RU" b="1" dirty="0" err="1" smtClean="0">
                <a:solidFill>
                  <a:schemeClr val="tx1"/>
                </a:solidFill>
              </a:rPr>
              <a:t>антенол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Активированный </a:t>
            </a:r>
            <a:r>
              <a:rPr lang="ru-RU" b="1" dirty="0">
                <a:solidFill>
                  <a:schemeClr val="tx1"/>
                </a:solidFill>
              </a:rPr>
              <a:t>уголь, </a:t>
            </a:r>
            <a:r>
              <a:rPr lang="ru-RU" b="1" dirty="0" err="1" smtClean="0">
                <a:solidFill>
                  <a:schemeClr val="tx1"/>
                </a:solidFill>
              </a:rPr>
              <a:t>лоперамид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Антигистаминные </a:t>
            </a:r>
            <a:r>
              <a:rPr lang="ru-RU" b="1" dirty="0">
                <a:solidFill>
                  <a:schemeClr val="tx1"/>
                </a:solidFill>
              </a:rPr>
              <a:t>таблетки и </a:t>
            </a:r>
            <a:r>
              <a:rPr lang="ru-RU" b="1" dirty="0" smtClean="0">
                <a:solidFill>
                  <a:schemeClr val="tx1"/>
                </a:solidFill>
              </a:rPr>
              <a:t>мази (</a:t>
            </a:r>
            <a:r>
              <a:rPr lang="ru-RU" b="1" dirty="0" err="1" smtClean="0">
                <a:solidFill>
                  <a:schemeClr val="tx1"/>
                </a:solidFill>
              </a:rPr>
              <a:t>фенистил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err="1">
                <a:solidFill>
                  <a:schemeClr val="tx1"/>
                </a:solidFill>
              </a:rPr>
              <a:t>Регидрирующие</a:t>
            </a:r>
            <a:r>
              <a:rPr lang="ru-RU" b="1" dirty="0">
                <a:solidFill>
                  <a:schemeClr val="tx1"/>
                </a:solidFill>
              </a:rPr>
              <a:t> растворы </a:t>
            </a:r>
            <a:r>
              <a:rPr lang="ru-RU" b="1" dirty="0" smtClean="0">
                <a:solidFill>
                  <a:schemeClr val="tx1"/>
                </a:solidFill>
              </a:rPr>
              <a:t>(</a:t>
            </a:r>
            <a:r>
              <a:rPr lang="ru-RU" b="1" dirty="0" err="1">
                <a:solidFill>
                  <a:schemeClr val="tx1"/>
                </a:solidFill>
              </a:rPr>
              <a:t>регидрон</a:t>
            </a:r>
            <a:r>
              <a:rPr lang="ru-RU" b="1" dirty="0">
                <a:solidFill>
                  <a:schemeClr val="tx1"/>
                </a:solidFill>
              </a:rPr>
              <a:t>) или минеральная </a:t>
            </a:r>
            <a:r>
              <a:rPr lang="ru-RU" b="1" dirty="0" smtClean="0">
                <a:solidFill>
                  <a:schemeClr val="tx1"/>
                </a:solidFill>
              </a:rPr>
              <a:t>вода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http://www.01-112.ru/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b="1" dirty="0">
                <a:solidFill>
                  <a:schemeClr val="tx1"/>
                </a:solidFill>
              </a:rPr>
              <a:t>оказание помощи пострадавшим в </a:t>
            </a:r>
            <a:r>
              <a:rPr lang="ru-RU" b="1" dirty="0" smtClean="0">
                <a:solidFill>
                  <a:schemeClr val="tx1"/>
                </a:solidFill>
              </a:rPr>
              <a:t>ДТП (сайт МЧС)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50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663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mediry.ru/sites/default/files/untitled-2_0.jpg?134442207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" r="3896"/>
          <a:stretch/>
        </p:blipFill>
        <p:spPr bwMode="auto">
          <a:xfrm>
            <a:off x="6499870" y="0"/>
            <a:ext cx="264413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760"/>
            <a:ext cx="8229600" cy="1600200"/>
          </a:xfrm>
        </p:spPr>
        <p:txBody>
          <a:bodyPr/>
          <a:lstStyle/>
          <a:p>
            <a:r>
              <a:rPr lang="ru-RU" dirty="0"/>
              <a:t>Стенокардия </a:t>
            </a:r>
            <a:br>
              <a:rPr lang="ru-RU" dirty="0"/>
            </a:br>
            <a:r>
              <a:rPr lang="ru-RU" dirty="0"/>
              <a:t>(«грудная жаба»)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6</a:t>
            </a:fld>
            <a:endParaRPr lang="ru-RU" sz="18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1909667"/>
            <a:ext cx="4042792" cy="4755809"/>
          </a:xfrm>
        </p:spPr>
        <p:txBody>
          <a:bodyPr numCol="1">
            <a:normAutofit fontScale="92500" lnSpcReduction="20000"/>
          </a:bodyPr>
          <a:lstStyle/>
          <a:p>
            <a:r>
              <a:rPr lang="ru-RU" sz="2800" b="1" u="sng" dirty="0" smtClean="0">
                <a:solidFill>
                  <a:schemeClr val="tx1"/>
                </a:solidFill>
              </a:rPr>
              <a:t>Как распознать?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rgbClr val="C00000"/>
                </a:solidFill>
              </a:rPr>
              <a:t>т</a:t>
            </a:r>
            <a:r>
              <a:rPr lang="ru-RU" b="1" dirty="0" smtClean="0">
                <a:solidFill>
                  <a:srgbClr val="C00000"/>
                </a:solidFill>
              </a:rPr>
              <a:t>упая давящая боль </a:t>
            </a:r>
            <a:r>
              <a:rPr lang="ru-RU" b="1" u="sng" dirty="0" smtClean="0">
                <a:solidFill>
                  <a:srgbClr val="C00000"/>
                </a:solidFill>
              </a:rPr>
              <a:t>посередине груди </a:t>
            </a:r>
            <a:r>
              <a:rPr lang="ru-RU" b="1" dirty="0" smtClean="0">
                <a:solidFill>
                  <a:srgbClr val="C00000"/>
                </a:solidFill>
              </a:rPr>
              <a:t>(давит, жжёт, сжимает)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боль отдаёт в руку, шею, нижнюю челюсть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перебои </a:t>
            </a:r>
            <a:r>
              <a:rPr lang="ru-RU" b="1" dirty="0">
                <a:solidFill>
                  <a:srgbClr val="C00000"/>
                </a:solidFill>
              </a:rPr>
              <a:t>в работе сердца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rgbClr val="C00000"/>
                </a:solidFill>
              </a:rPr>
              <a:t>б</a:t>
            </a:r>
            <a:r>
              <a:rPr lang="ru-RU" b="1" dirty="0" smtClean="0">
                <a:solidFill>
                  <a:srgbClr val="C00000"/>
                </a:solidFill>
              </a:rPr>
              <a:t>ледность кожи, потливость</a:t>
            </a: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rgbClr val="C00000"/>
                </a:solidFill>
              </a:rPr>
              <a:t>т</a:t>
            </a:r>
            <a:r>
              <a:rPr lang="ru-RU" b="1" dirty="0" smtClean="0">
                <a:solidFill>
                  <a:srgbClr val="C00000"/>
                </a:solidFill>
              </a:rPr>
              <a:t>ошнота</a:t>
            </a: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rgbClr val="C00000"/>
                </a:solidFill>
              </a:rPr>
              <a:t>г</a:t>
            </a:r>
            <a:r>
              <a:rPr lang="ru-RU" b="1" dirty="0" smtClean="0">
                <a:solidFill>
                  <a:srgbClr val="C00000"/>
                </a:solidFill>
              </a:rPr>
              <a:t>оловокружение, обморок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4608512" y="2534158"/>
            <a:ext cx="4499992" cy="427921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800" b="1" u="sng" dirty="0" smtClean="0">
                <a:solidFill>
                  <a:srgbClr val="C00000"/>
                </a:solidFill>
              </a:rPr>
              <a:t>Что делать?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прекратить </a:t>
            </a:r>
            <a:r>
              <a:rPr lang="ru-RU" b="1" dirty="0" err="1" smtClean="0">
                <a:solidFill>
                  <a:schemeClr val="tx1"/>
                </a:solidFill>
              </a:rPr>
              <a:t>физ.нагрузку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усадить, успокоить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1 таб. нитроглицерина </a:t>
            </a:r>
            <a:r>
              <a:rPr lang="ru-RU" b="1" dirty="0">
                <a:solidFill>
                  <a:schemeClr val="tx1"/>
                </a:solidFill>
              </a:rPr>
              <a:t>или </a:t>
            </a:r>
            <a:r>
              <a:rPr lang="ru-RU" b="1" dirty="0" smtClean="0">
                <a:solidFill>
                  <a:schemeClr val="tx1"/>
                </a:solidFill>
              </a:rPr>
              <a:t>1 </a:t>
            </a:r>
            <a:r>
              <a:rPr lang="ru-RU" b="1" dirty="0" err="1" smtClean="0">
                <a:solidFill>
                  <a:schemeClr val="tx1"/>
                </a:solidFill>
              </a:rPr>
              <a:t>инг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нитроспрея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chemeClr val="tx1"/>
                </a:solidFill>
              </a:rPr>
              <a:t>под язык</a:t>
            </a: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вызвать Скорую помощь</a:t>
            </a:r>
          </a:p>
        </p:txBody>
      </p:sp>
    </p:spTree>
    <p:extLst>
      <p:ext uri="{BB962C8B-B14F-4D97-AF65-F5344CB8AC3E}">
        <p14:creationId xmlns:p14="http://schemas.microsoft.com/office/powerpoint/2010/main" val="20544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Инфаркт миокарда</a:t>
            </a:r>
            <a:br>
              <a:rPr lang="ru-RU" dirty="0" smtClean="0"/>
            </a:br>
            <a:r>
              <a:rPr lang="ru-RU" dirty="0" smtClean="0"/>
              <a:t>(«сердечный приступ»)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7</a:t>
            </a:fld>
            <a:endParaRPr lang="ru-RU" sz="1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0" y="1844824"/>
            <a:ext cx="4572000" cy="5040560"/>
          </a:xfrm>
        </p:spPr>
        <p:txBody>
          <a:bodyPr>
            <a:normAutofit fontScale="40000" lnSpcReduction="20000"/>
          </a:bodyPr>
          <a:lstStyle/>
          <a:p>
            <a:r>
              <a:rPr lang="ru-RU" sz="6500" b="1" u="sng" dirty="0">
                <a:solidFill>
                  <a:srgbClr val="C00000"/>
                </a:solidFill>
              </a:rPr>
              <a:t>Что делать?</a:t>
            </a:r>
          </a:p>
          <a:p>
            <a:pPr marL="0" indent="0">
              <a:buNone/>
            </a:pP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ru-RU" sz="5500" b="1" dirty="0" smtClean="0">
                <a:solidFill>
                  <a:schemeClr val="tx1"/>
                </a:solidFill>
              </a:rPr>
              <a:t>1 таб. нитроглицерина </a:t>
            </a:r>
            <a:r>
              <a:rPr lang="ru-RU" sz="5500" b="1" u="sng" dirty="0" smtClean="0">
                <a:solidFill>
                  <a:schemeClr val="tx1"/>
                </a:solidFill>
              </a:rPr>
              <a:t>под язык</a:t>
            </a:r>
            <a:r>
              <a:rPr lang="ru-RU" sz="5500" b="1" dirty="0">
                <a:solidFill>
                  <a:schemeClr val="tx1"/>
                </a:solidFill>
              </a:rPr>
              <a:t> </a:t>
            </a:r>
            <a:r>
              <a:rPr lang="ru-RU" sz="5500" b="1" dirty="0" smtClean="0">
                <a:solidFill>
                  <a:schemeClr val="tx1"/>
                </a:solidFill>
              </a:rPr>
              <a:t>повторить через 5–10 минут (до 2 раз)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ru-RU" sz="5500" b="1" dirty="0" smtClean="0">
                <a:solidFill>
                  <a:schemeClr val="tx1"/>
                </a:solidFill>
              </a:rPr>
              <a:t>вызвать Скорую помощь !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ru-RU" sz="5500" b="1" dirty="0" smtClean="0">
                <a:solidFill>
                  <a:schemeClr val="tx1"/>
                </a:solidFill>
              </a:rPr>
              <a:t>дать </a:t>
            </a:r>
            <a:r>
              <a:rPr lang="ru-RU" sz="5500" b="1" dirty="0">
                <a:solidFill>
                  <a:schemeClr val="tx1"/>
                </a:solidFill>
              </a:rPr>
              <a:t>разжевать 1 </a:t>
            </a:r>
            <a:r>
              <a:rPr lang="ru-RU" sz="5500" b="1" dirty="0" smtClean="0">
                <a:solidFill>
                  <a:schemeClr val="tx1"/>
                </a:solidFill>
              </a:rPr>
              <a:t>таб. аспирина</a:t>
            </a:r>
            <a:endParaRPr lang="ru-RU" sz="55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ru-RU" sz="5500" b="1" dirty="0" smtClean="0">
                <a:solidFill>
                  <a:schemeClr val="tx1"/>
                </a:solidFill>
              </a:rPr>
              <a:t>2 </a:t>
            </a:r>
            <a:r>
              <a:rPr lang="ru-RU" sz="5500" b="1" dirty="0">
                <a:solidFill>
                  <a:schemeClr val="tx1"/>
                </a:solidFill>
              </a:rPr>
              <a:t>таблетки </a:t>
            </a:r>
            <a:r>
              <a:rPr lang="ru-RU" sz="5500" b="1" dirty="0" smtClean="0">
                <a:solidFill>
                  <a:schemeClr val="tx1"/>
                </a:solidFill>
              </a:rPr>
              <a:t>анальгина</a:t>
            </a:r>
            <a:endParaRPr lang="ru-RU" sz="55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ru-RU" sz="5500" b="1" dirty="0" smtClean="0">
                <a:solidFill>
                  <a:schemeClr val="tx1"/>
                </a:solidFill>
              </a:rPr>
              <a:t>30-40 </a:t>
            </a:r>
            <a:r>
              <a:rPr lang="ru-RU" sz="5500" b="1" dirty="0">
                <a:solidFill>
                  <a:schemeClr val="tx1"/>
                </a:solidFill>
              </a:rPr>
              <a:t>капель </a:t>
            </a:r>
            <a:r>
              <a:rPr lang="ru-RU" sz="5500" b="1" dirty="0" err="1">
                <a:solidFill>
                  <a:schemeClr val="tx1"/>
                </a:solidFill>
              </a:rPr>
              <a:t>корвалола</a:t>
            </a:r>
            <a:r>
              <a:rPr lang="ru-RU" sz="5500" b="1" dirty="0">
                <a:solidFill>
                  <a:schemeClr val="tx1"/>
                </a:solidFill>
              </a:rPr>
              <a:t>, или валокордина, или </a:t>
            </a:r>
            <a:r>
              <a:rPr lang="ru-RU" sz="5500" b="1" dirty="0" smtClean="0">
                <a:solidFill>
                  <a:schemeClr val="tx1"/>
                </a:solidFill>
              </a:rPr>
              <a:t>валерианы</a:t>
            </a:r>
            <a:endParaRPr lang="ru-RU" sz="55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ru-RU" sz="5500" b="1" dirty="0" smtClean="0">
                <a:solidFill>
                  <a:schemeClr val="tx1"/>
                </a:solidFill>
              </a:rPr>
              <a:t>приложить </a:t>
            </a:r>
            <a:r>
              <a:rPr lang="ru-RU" sz="5500" b="1" dirty="0">
                <a:solidFill>
                  <a:schemeClr val="tx1"/>
                </a:solidFill>
              </a:rPr>
              <a:t>грелки к </a:t>
            </a:r>
            <a:r>
              <a:rPr lang="ru-RU" sz="5500" b="1" dirty="0" smtClean="0">
                <a:solidFill>
                  <a:schemeClr val="tx1"/>
                </a:solidFill>
              </a:rPr>
              <a:t>ногам</a:t>
            </a:r>
            <a:endParaRPr lang="ru-RU" sz="5500" b="1" dirty="0">
              <a:solidFill>
                <a:schemeClr val="tx1"/>
              </a:solidFill>
            </a:endParaRPr>
          </a:p>
        </p:txBody>
      </p:sp>
      <p:sp>
        <p:nvSpPr>
          <p:cNvPr id="6" name="Объект 7"/>
          <p:cNvSpPr txBox="1">
            <a:spLocks/>
          </p:cNvSpPr>
          <p:nvPr/>
        </p:nvSpPr>
        <p:spPr>
          <a:xfrm>
            <a:off x="323528" y="1772816"/>
            <a:ext cx="4042792" cy="508518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600" b="1" u="sng" dirty="0" smtClean="0">
                <a:solidFill>
                  <a:schemeClr val="tx1"/>
                </a:solidFill>
              </a:rPr>
              <a:t>Как распознать?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острая нестерпимая боль </a:t>
            </a:r>
            <a:r>
              <a:rPr lang="ru-RU" b="1" u="sng" dirty="0" smtClean="0">
                <a:solidFill>
                  <a:srgbClr val="C00000"/>
                </a:solidFill>
              </a:rPr>
              <a:t>посередине груди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spcBef>
                <a:spcPts val="1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не </a:t>
            </a:r>
            <a:r>
              <a:rPr lang="ru-RU" b="1" dirty="0">
                <a:solidFill>
                  <a:srgbClr val="C00000"/>
                </a:solidFill>
              </a:rPr>
              <a:t>купируется приемом нитратов, продолжается более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30 </a:t>
            </a:r>
            <a:r>
              <a:rPr lang="ru-RU" b="1" dirty="0">
                <a:solidFill>
                  <a:srgbClr val="C00000"/>
                </a:solidFill>
              </a:rPr>
              <a:t>мин!!!</a:t>
            </a:r>
            <a:endParaRPr 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4186808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  Факторы риска</a:t>
            </a:r>
          </a:p>
          <a:p>
            <a:endParaRPr lang="ru-RU" sz="800" b="1" dirty="0" smtClean="0">
              <a:solidFill>
                <a:srgbClr val="0070C0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300" b="1" dirty="0" smtClean="0">
                <a:solidFill>
                  <a:schemeClr val="tx1"/>
                </a:solidFill>
              </a:rPr>
              <a:t>атеросклероз</a:t>
            </a:r>
          </a:p>
          <a:p>
            <a:pPr>
              <a:spcBef>
                <a:spcPts val="800"/>
              </a:spcBef>
            </a:pPr>
            <a:r>
              <a:rPr lang="ru-RU" sz="2300" b="1" dirty="0">
                <a:solidFill>
                  <a:schemeClr val="tx1"/>
                </a:solidFill>
              </a:rPr>
              <a:t>возраст</a:t>
            </a:r>
          </a:p>
          <a:p>
            <a:pPr>
              <a:spcBef>
                <a:spcPts val="800"/>
              </a:spcBef>
            </a:pPr>
            <a:r>
              <a:rPr lang="ru-RU" sz="2300" b="1" dirty="0">
                <a:solidFill>
                  <a:schemeClr val="tx1"/>
                </a:solidFill>
              </a:rPr>
              <a:t>мужской пол</a:t>
            </a:r>
          </a:p>
          <a:p>
            <a:pPr>
              <a:spcBef>
                <a:spcPts val="800"/>
              </a:spcBef>
            </a:pPr>
            <a:r>
              <a:rPr lang="ru-RU" sz="2300" b="1" dirty="0">
                <a:solidFill>
                  <a:schemeClr val="tx1"/>
                </a:solidFill>
              </a:rPr>
              <a:t>наследственность</a:t>
            </a:r>
          </a:p>
          <a:p>
            <a:pPr>
              <a:spcBef>
                <a:spcPts val="800"/>
              </a:spcBef>
            </a:pPr>
            <a:r>
              <a:rPr lang="ru-RU" sz="2300" b="1" dirty="0">
                <a:solidFill>
                  <a:schemeClr val="tx1"/>
                </a:solidFill>
              </a:rPr>
              <a:t>нерациональное питание, потеря калия</a:t>
            </a:r>
          </a:p>
          <a:p>
            <a:pPr>
              <a:spcBef>
                <a:spcPts val="800"/>
              </a:spcBef>
            </a:pPr>
            <a:r>
              <a:rPr lang="ru-RU" sz="2300" b="1" dirty="0">
                <a:solidFill>
                  <a:schemeClr val="tx1"/>
                </a:solidFill>
              </a:rPr>
              <a:t>эмоциональное и физическое напряжение</a:t>
            </a:r>
          </a:p>
          <a:p>
            <a:pPr>
              <a:spcBef>
                <a:spcPts val="800"/>
              </a:spcBef>
            </a:pPr>
            <a:r>
              <a:rPr lang="ru-RU" sz="2300" b="1" dirty="0" smtClean="0">
                <a:solidFill>
                  <a:schemeClr val="tx1"/>
                </a:solidFill>
              </a:rPr>
              <a:t>артериальная </a:t>
            </a:r>
            <a:r>
              <a:rPr lang="ru-RU" sz="2300" b="1" dirty="0">
                <a:solidFill>
                  <a:schemeClr val="tx1"/>
                </a:solidFill>
              </a:rPr>
              <a:t>гипертония</a:t>
            </a:r>
          </a:p>
          <a:p>
            <a:pPr>
              <a:spcBef>
                <a:spcPts val="800"/>
              </a:spcBef>
            </a:pPr>
            <a:r>
              <a:rPr lang="ru-RU" sz="2300" b="1" dirty="0" smtClean="0">
                <a:solidFill>
                  <a:schemeClr val="tx1"/>
                </a:solidFill>
              </a:rPr>
              <a:t>сахарный </a:t>
            </a:r>
            <a:r>
              <a:rPr lang="ru-RU" sz="2300" b="1" dirty="0">
                <a:solidFill>
                  <a:schemeClr val="tx1"/>
                </a:solidFill>
              </a:rPr>
              <a:t>диабет</a:t>
            </a:r>
          </a:p>
          <a:p>
            <a:pPr>
              <a:spcBef>
                <a:spcPts val="800"/>
              </a:spcBef>
            </a:pPr>
            <a:r>
              <a:rPr lang="ru-RU" sz="2300" b="1" dirty="0" smtClean="0">
                <a:solidFill>
                  <a:schemeClr val="tx1"/>
                </a:solidFill>
              </a:rPr>
              <a:t>ожирение</a:t>
            </a:r>
            <a:endParaRPr lang="ru-RU" sz="2300" b="1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300" b="1" dirty="0">
                <a:solidFill>
                  <a:schemeClr val="tx1"/>
                </a:solidFill>
              </a:rPr>
              <a:t>н</a:t>
            </a:r>
            <a:r>
              <a:rPr lang="ru-RU" sz="2300" b="1" dirty="0" smtClean="0">
                <a:solidFill>
                  <a:schemeClr val="tx1"/>
                </a:solidFill>
              </a:rPr>
              <a:t>изкая </a:t>
            </a:r>
            <a:r>
              <a:rPr lang="ru-RU" sz="2300" b="1" dirty="0">
                <a:solidFill>
                  <a:schemeClr val="tx1"/>
                </a:solidFill>
              </a:rPr>
              <a:t>физическая активность</a:t>
            </a:r>
          </a:p>
          <a:p>
            <a:pPr>
              <a:spcBef>
                <a:spcPts val="800"/>
              </a:spcBef>
            </a:pPr>
            <a:r>
              <a:rPr lang="ru-RU" sz="2300" b="1" dirty="0" smtClean="0">
                <a:solidFill>
                  <a:schemeClr val="tx1"/>
                </a:solidFill>
              </a:rPr>
              <a:t>курение</a:t>
            </a:r>
            <a:endParaRPr lang="ru-RU" sz="2300" b="1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ru-RU" sz="2300" b="1" dirty="0" smtClean="0">
                <a:solidFill>
                  <a:schemeClr val="tx1"/>
                </a:solidFill>
              </a:rPr>
              <a:t>употребление </a:t>
            </a:r>
            <a:r>
              <a:rPr lang="ru-RU" sz="2300" b="1" dirty="0">
                <a:solidFill>
                  <a:schemeClr val="tx1"/>
                </a:solidFill>
              </a:rPr>
              <a:t>алкоголя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ru-RU" sz="2300" b="1" dirty="0" smtClean="0">
                <a:solidFill>
                  <a:srgbClr val="002060"/>
                </a:solidFill>
              </a:rPr>
              <a:t>шкала </a:t>
            </a:r>
            <a:r>
              <a:rPr lang="en-US" sz="2300" b="1" dirty="0">
                <a:solidFill>
                  <a:srgbClr val="002060"/>
                </a:solidFill>
              </a:rPr>
              <a:t>SCORE</a:t>
            </a:r>
            <a:endParaRPr lang="ru-RU" sz="23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8</a:t>
            </a:fld>
            <a:endParaRPr lang="ru-RU" sz="1800" b="1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96544" y="1412776"/>
            <a:ext cx="4427984" cy="5362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200" b="1" dirty="0" smtClean="0">
                <a:solidFill>
                  <a:srgbClr val="0070C0"/>
                </a:solidFill>
              </a:rPr>
              <a:t>   </a:t>
            </a:r>
            <a:r>
              <a:rPr lang="ru-RU" sz="2600" b="1" dirty="0" smtClean="0">
                <a:solidFill>
                  <a:srgbClr val="002060"/>
                </a:solidFill>
              </a:rPr>
              <a:t>Последствия</a:t>
            </a:r>
          </a:p>
          <a:p>
            <a:pPr marL="0" indent="0">
              <a:spcBef>
                <a:spcPts val="600"/>
              </a:spcBef>
              <a:buNone/>
            </a:pPr>
            <a:endParaRPr lang="ru-RU" sz="800" b="1" dirty="0" smtClean="0">
              <a:solidFill>
                <a:srgbClr val="0070C0"/>
              </a:solidFill>
            </a:endParaRP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травмы и кровотечения</a:t>
            </a: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сердечная недостаточность</a:t>
            </a:r>
            <a:endParaRPr lang="ru-RU" b="1" dirty="0">
              <a:solidFill>
                <a:srgbClr val="002060"/>
              </a:solidFill>
            </a:endParaRPr>
          </a:p>
          <a:p>
            <a:pPr>
              <a:spcBef>
                <a:spcPts val="800"/>
              </a:spcBef>
            </a:pPr>
            <a:r>
              <a:rPr lang="ru-RU" b="1" dirty="0">
                <a:solidFill>
                  <a:srgbClr val="002060"/>
                </a:solidFill>
              </a:rPr>
              <a:t>кардиогенный шок</a:t>
            </a:r>
          </a:p>
          <a:p>
            <a:pPr>
              <a:spcBef>
                <a:spcPts val="800"/>
              </a:spcBef>
            </a:pPr>
            <a:r>
              <a:rPr lang="ru-RU" b="1" dirty="0">
                <a:solidFill>
                  <a:srgbClr val="002060"/>
                </a:solidFill>
              </a:rPr>
              <a:t>нарушения </a:t>
            </a:r>
            <a:r>
              <a:rPr lang="ru-RU" b="1" dirty="0" smtClean="0">
                <a:solidFill>
                  <a:srgbClr val="002060"/>
                </a:solidFill>
              </a:rPr>
              <a:t>ритма</a:t>
            </a:r>
            <a:endParaRPr lang="ru-RU" b="1" dirty="0">
              <a:solidFill>
                <a:srgbClr val="002060"/>
              </a:solidFill>
            </a:endParaRP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тромбоэмболии</a:t>
            </a:r>
            <a:endParaRPr lang="ru-RU" b="1" dirty="0">
              <a:solidFill>
                <a:srgbClr val="002060"/>
              </a:solidFill>
            </a:endParaRP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разрыв миокарда, перикардит</a:t>
            </a:r>
            <a:endParaRPr lang="ru-RU" b="1" dirty="0">
              <a:solidFill>
                <a:srgbClr val="002060"/>
              </a:solidFill>
            </a:endParaRPr>
          </a:p>
          <a:p>
            <a:pPr>
              <a:spcBef>
                <a:spcPts val="800"/>
              </a:spcBef>
            </a:pPr>
            <a:r>
              <a:rPr lang="ru-RU" b="1" dirty="0">
                <a:solidFill>
                  <a:srgbClr val="002060"/>
                </a:solidFill>
              </a:rPr>
              <a:t>аневризма сердца</a:t>
            </a:r>
          </a:p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гипотензия 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/>
              <a:t>ИБС</a:t>
            </a:r>
            <a:endParaRPr lang="ru-RU" dirty="0"/>
          </a:p>
        </p:txBody>
      </p:sp>
      <p:pic>
        <p:nvPicPr>
          <p:cNvPr id="7" name="Picture 4" descr="http://cs304305.vk.me/g36556624/a_595353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25" y="44624"/>
            <a:ext cx="118434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calj.ru/images/serdce-sosudy/SCO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t="-13944" r="699" b="20320"/>
          <a:stretch/>
        </p:blipFill>
        <p:spPr bwMode="auto">
          <a:xfrm>
            <a:off x="2134343" y="-1179512"/>
            <a:ext cx="6974159" cy="80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6527" y="6481187"/>
            <a:ext cx="561975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1800" b="1" smtClean="0"/>
              <a:pPr algn="r"/>
              <a:t>9</a:t>
            </a:fld>
            <a:endParaRPr lang="ru-RU" sz="1800" b="1" dirty="0"/>
          </a:p>
        </p:txBody>
      </p:sp>
      <p:pic>
        <p:nvPicPr>
          <p:cNvPr id="6" name="Picture 2" descr="http://www.medicalj.ru/images/serdce-sosudy/SCO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29" t="82441" r="41614" b="196"/>
          <a:stretch/>
        </p:blipFill>
        <p:spPr bwMode="auto">
          <a:xfrm>
            <a:off x="35496" y="5362508"/>
            <a:ext cx="1603631" cy="149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edicalj.ru/images/serdce-sosudy/SCO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5" t="82905" r="66354" b="1726"/>
          <a:stretch/>
        </p:blipFill>
        <p:spPr bwMode="auto">
          <a:xfrm>
            <a:off x="3879" y="4127309"/>
            <a:ext cx="2047841" cy="124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7136</TotalTime>
  <Words>1924</Words>
  <Application>Microsoft Office PowerPoint</Application>
  <PresentationFormat>Экран (4:3)</PresentationFormat>
  <Paragraphs>596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Исполнительная</vt:lpstr>
      <vt:lpstr>НЕОТЛОЖНЫЕ СОСТОЯНИЯ.  ПЕРВАЯ ПОМОЩЬ.</vt:lpstr>
      <vt:lpstr>Презентация PowerPoint</vt:lpstr>
      <vt:lpstr>Поддержать инициативу вы можете на сайте портала «Российская общественная инициатива»  https://www.roi.ru/20605/</vt:lpstr>
      <vt:lpstr>Заболевания:</vt:lpstr>
      <vt:lpstr>Травмы:</vt:lpstr>
      <vt:lpstr>Стенокардия  («грудная жаба») </vt:lpstr>
      <vt:lpstr>Инфаркт миокарда («сердечный приступ»)</vt:lpstr>
      <vt:lpstr>ИБС</vt:lpstr>
      <vt:lpstr>Презентация PowerPoint</vt:lpstr>
      <vt:lpstr>Гипертонический криз</vt:lpstr>
      <vt:lpstr>Презентация PowerPoint</vt:lpstr>
      <vt:lpstr>Инсульт</vt:lpstr>
      <vt:lpstr>Инсульт</vt:lpstr>
      <vt:lpstr>Сахарный диабет и коматозные состояния</vt:lpstr>
      <vt:lpstr>Сахарный диабет и коматозные состояния</vt:lpstr>
      <vt:lpstr>Эпилепсия</vt:lpstr>
      <vt:lpstr>Эпилепсия</vt:lpstr>
      <vt:lpstr>Отравление</vt:lpstr>
      <vt:lpstr>Отравление угарным газом</vt:lpstr>
      <vt:lpstr>СЛР</vt:lpstr>
      <vt:lpstr>Сердечно-легочная реанимация</vt:lpstr>
      <vt:lpstr>Последовательность СЛР</vt:lpstr>
      <vt:lpstr>СЛР</vt:lpstr>
      <vt:lpstr>Поперхнувшиеся</vt:lpstr>
      <vt:lpstr>Раны и кровотечения</vt:lpstr>
      <vt:lpstr>Презентация PowerPoint</vt:lpstr>
      <vt:lpstr>Кровотечение из носа </vt:lpstr>
      <vt:lpstr>Переломы</vt:lpstr>
      <vt:lpstr>Пневмоторакс</vt:lpstr>
      <vt:lpstr>Презентация PowerPoint</vt:lpstr>
      <vt:lpstr>Бронхиальная астма</vt:lpstr>
      <vt:lpstr>Презентация PowerPoint</vt:lpstr>
      <vt:lpstr>Бронхиальная астма</vt:lpstr>
      <vt:lpstr>ТЭЛА</vt:lpstr>
      <vt:lpstr>ТЭЛА</vt:lpstr>
      <vt:lpstr>Синкопальные состояния</vt:lpstr>
      <vt:lpstr>Синкопальные состояния</vt:lpstr>
      <vt:lpstr>Острый приступ глаукомы</vt:lpstr>
      <vt:lpstr>Острый приступ глаукомы</vt:lpstr>
      <vt:lpstr>Почечная колика</vt:lpstr>
      <vt:lpstr>Почечная колика</vt:lpstr>
      <vt:lpstr>Острый живот</vt:lpstr>
      <vt:lpstr>Желудочное кровотечение</vt:lpstr>
      <vt:lpstr>Презентация PowerPoint</vt:lpstr>
      <vt:lpstr>Ожоги и электротравма</vt:lpstr>
      <vt:lpstr>Ожоги и электротравма</vt:lpstr>
      <vt:lpstr>Ожоги и электротравма</vt:lpstr>
      <vt:lpstr>Обморожения</vt:lpstr>
      <vt:lpstr>Мероприятия первой помощи</vt:lpstr>
      <vt:lpstr>Полезная аптечка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Dugi Tan</dc:creator>
  <cp:lastModifiedBy>User</cp:lastModifiedBy>
  <cp:revision>660</cp:revision>
  <dcterms:created xsi:type="dcterms:W3CDTF">2015-07-23T08:50:39Z</dcterms:created>
  <dcterms:modified xsi:type="dcterms:W3CDTF">2015-09-29T15:44:26Z</dcterms:modified>
</cp:coreProperties>
</file>