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1" r:id="rId5"/>
    <p:sldId id="275" r:id="rId6"/>
    <p:sldId id="276" r:id="rId7"/>
    <p:sldId id="277" r:id="rId8"/>
    <p:sldId id="272" r:id="rId9"/>
    <p:sldId id="273" r:id="rId10"/>
    <p:sldId id="279" r:id="rId11"/>
    <p:sldId id="281" r:id="rId12"/>
    <p:sldId id="280" r:id="rId13"/>
    <p:sldId id="283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99FFCC"/>
    <a:srgbClr val="FCFEAC"/>
    <a:srgbClr val="EF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CFEAC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1"/>
          <p:cNvPicPr>
            <a:picLocks noChangeAspect="1"/>
          </p:cNvPicPr>
          <p:nvPr userDrawn="1"/>
        </p:nvPicPr>
        <p:blipFill>
          <a:blip r:embed="rId2" cstate="print"/>
          <a:srcRect l="14056" r="15962"/>
          <a:stretch/>
        </p:blipFill>
        <p:spPr bwMode="auto">
          <a:xfrm>
            <a:off x="0" y="0"/>
            <a:ext cx="9144000" cy="1916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54725"/>
            <a:ext cx="9144000" cy="80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664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92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90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CFEAC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2824"/>
            <a:ext cx="9144000" cy="265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256"/>
            <a:ext cx="9144000" cy="265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826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59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99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23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67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74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92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4B431-CFBD-42AF-A67E-C634F973A13F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41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5640" y="2339164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Индивидуальный образовательно-реабилитационный маршрут как средство интеграции образовательного и реабилитационного процессов для детей с ОВЗ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587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Автоматизация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Комплексная система автоматизированных рабочих мест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АРМ «Социальный работник»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АРМ «Логопед в школе»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АРМ «Завуч ИАШ»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АРМ «Ортопед»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АРМы городской медико-педагогической комиссии: стационарный и для работы на выезде.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АРМ «Невролог»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АРМ «Педиатр»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АРМ «Анамнез»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АРМ «Силовая выносливость мышц»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АРМы «Психолог 1» 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АРМ «Воспитатель»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Электронный школьный журнал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АРМ «Ресурсный центр»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АРМ «Инвентаризация»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АРМ «Учебный график»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16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3703507" cy="4351338"/>
          </a:xfrm>
        </p:spPr>
        <p:txBody>
          <a:bodyPr/>
          <a:lstStyle/>
          <a:p>
            <a:r>
              <a:rPr lang="ru-RU" dirty="0"/>
              <a:t>Создание </a:t>
            </a:r>
            <a:r>
              <a:rPr lang="ru-RU" dirty="0" smtClean="0"/>
              <a:t>индивидуального </a:t>
            </a:r>
            <a:r>
              <a:rPr lang="ru-RU" dirty="0"/>
              <a:t>расписания</a:t>
            </a:r>
          </a:p>
          <a:p>
            <a:r>
              <a:rPr lang="ru-RU" dirty="0"/>
              <a:t>Создание расписания общих процедур на класс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253" y="442209"/>
            <a:ext cx="2426258" cy="2953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5930758" y="3545902"/>
            <a:ext cx="2441247" cy="288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0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" y="-329784"/>
            <a:ext cx="9144000" cy="721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08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48965" y="307296"/>
            <a:ext cx="8852628" cy="622092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3366229" cy="13255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АРМ «Цифровой инструмент формирования ИОРМ»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6820" y="2620102"/>
            <a:ext cx="2062085" cy="1292329"/>
          </a:xfrm>
          <a:solidFill>
            <a:srgbClr val="CCFFFF"/>
          </a:solidFill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ИОРМ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06165" y="2121108"/>
            <a:ext cx="1882202" cy="155897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ru-RU" sz="22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200" dirty="0" smtClean="0"/>
              <a:t>Реабилитация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200" dirty="0" smtClean="0"/>
              <a:t>Узкие специалисты (врачи):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200" dirty="0" smtClean="0"/>
              <a:t>Рекомендации, лечение, расписание</a:t>
            </a:r>
            <a:endParaRPr lang="ru-RU" sz="22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6165" y="4294682"/>
            <a:ext cx="1882202" cy="155897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200" dirty="0" smtClean="0"/>
              <a:t>Служба ППС: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200" dirty="0" smtClean="0"/>
              <a:t>Рекомендации, коррекционные занятия, расписание</a:t>
            </a:r>
            <a:endParaRPr lang="ru-RU" sz="22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181193" y="4796851"/>
            <a:ext cx="1882202" cy="155897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1900" dirty="0" smtClean="0"/>
              <a:t>Дополнительное образование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200" dirty="0" smtClean="0"/>
              <a:t>занятия, расписание</a:t>
            </a:r>
            <a:endParaRPr lang="ru-RU" sz="22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137536" y="4609473"/>
            <a:ext cx="1882202" cy="155897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1900" dirty="0" smtClean="0"/>
              <a:t>Внеурочная деятельность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200" dirty="0" smtClean="0"/>
              <a:t>занятия, расписание</a:t>
            </a:r>
            <a:endParaRPr lang="ru-RU" sz="22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309923" y="2353454"/>
            <a:ext cx="1882202" cy="155897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1700" dirty="0" smtClean="0"/>
              <a:t>Образовательный процесс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200" dirty="0" smtClean="0"/>
              <a:t>занятия, расписание</a:t>
            </a:r>
            <a:endParaRPr lang="ru-RU" sz="22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2488367" y="3013023"/>
            <a:ext cx="846944" cy="382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9959949">
            <a:off x="2411504" y="3862507"/>
            <a:ext cx="1015423" cy="382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>
            <a:off x="3889947" y="4159771"/>
            <a:ext cx="846944" cy="382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3590443">
            <a:off x="5263429" y="4101737"/>
            <a:ext cx="1015423" cy="382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0800000">
            <a:off x="5516380" y="3013023"/>
            <a:ext cx="846944" cy="382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5946411" y="442208"/>
            <a:ext cx="1882202" cy="155897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1700" dirty="0" smtClean="0"/>
              <a:t>Семейный маршрут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200" dirty="0" smtClean="0"/>
              <a:t>расписание</a:t>
            </a:r>
            <a:endParaRPr lang="ru-RU" sz="2200" dirty="0"/>
          </a:p>
        </p:txBody>
      </p:sp>
      <p:sp>
        <p:nvSpPr>
          <p:cNvPr id="15" name="Стрелка вправо 14"/>
          <p:cNvSpPr/>
          <p:nvPr/>
        </p:nvSpPr>
        <p:spPr>
          <a:xfrm rot="8497854">
            <a:off x="5385111" y="2114087"/>
            <a:ext cx="846944" cy="382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3892686" y="385993"/>
            <a:ext cx="1882202" cy="155897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1700" dirty="0" smtClean="0"/>
              <a:t>ТПМПК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dirty="0" smtClean="0"/>
              <a:t>рекомендации</a:t>
            </a:r>
            <a:endParaRPr lang="ru-RU" sz="2000" dirty="0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4219190" y="2162329"/>
            <a:ext cx="846944" cy="382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7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438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smtClean="0"/>
              <a:t>СПАСИБО ЗА ВНИМАНИЕ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491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Маршрут школьника</a:t>
            </a:r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2"/>
          <a:stretch>
            <a:fillRect/>
          </a:stretch>
        </p:blipFill>
        <p:spPr>
          <a:xfrm>
            <a:off x="-43270" y="975946"/>
            <a:ext cx="9937534" cy="5655497"/>
          </a:xfrm>
          <a:prstGeom prst="rect">
            <a:avLst/>
          </a:prstGeom>
        </p:spPr>
      </p:pic>
      <p:grpSp>
        <p:nvGrpSpPr>
          <p:cNvPr id="24" name="Группа 23"/>
          <p:cNvGrpSpPr/>
          <p:nvPr/>
        </p:nvGrpSpPr>
        <p:grpSpPr>
          <a:xfrm>
            <a:off x="-674685" y="4755609"/>
            <a:ext cx="10256678" cy="697180"/>
            <a:chOff x="-674685" y="4755609"/>
            <a:chExt cx="10256678" cy="697180"/>
          </a:xfrm>
        </p:grpSpPr>
        <p:pic>
          <p:nvPicPr>
            <p:cNvPr id="15" name="Рисунок 14"/>
            <p:cNvPicPr/>
            <p:nvPr/>
          </p:nvPicPr>
          <p:blipFill>
            <a:blip r:embed="rId3"/>
            <a:stretch>
              <a:fillRect/>
            </a:stretch>
          </p:blipFill>
          <p:spPr>
            <a:xfrm rot="353792">
              <a:off x="-674685" y="4755609"/>
              <a:ext cx="10256678" cy="69718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 rot="748514">
              <a:off x="2461105" y="5103078"/>
              <a:ext cx="45016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Занятия с логопедом, психологом (узкими специалистами)</a:t>
              </a:r>
              <a:endParaRPr lang="ru-RU" sz="1200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-434566" y="4006416"/>
            <a:ext cx="9826693" cy="940696"/>
            <a:chOff x="-434566" y="4006416"/>
            <a:chExt cx="9826693" cy="940696"/>
          </a:xfrm>
        </p:grpSpPr>
        <p:pic>
          <p:nvPicPr>
            <p:cNvPr id="12" name="Рисунок 11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-434566" y="4006416"/>
              <a:ext cx="9826693" cy="940696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306390" y="4224248"/>
              <a:ext cx="35169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Внеурочная деятельность</a:t>
              </a:r>
              <a:endParaRPr lang="ru-RU" dirty="0"/>
            </a:p>
          </p:txBody>
        </p:sp>
      </p:grp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-451144" y="3545562"/>
            <a:ext cx="10156459" cy="703580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0" y="2485249"/>
            <a:ext cx="10030734" cy="699738"/>
            <a:chOff x="-439718" y="2489707"/>
            <a:chExt cx="10030734" cy="699738"/>
          </a:xfrm>
        </p:grpSpPr>
        <p:pic>
          <p:nvPicPr>
            <p:cNvPr id="11" name="Рисунок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420484">
              <a:off x="-439718" y="2489707"/>
              <a:ext cx="10030734" cy="699738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1421657" y="2731472"/>
              <a:ext cx="26113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FF00"/>
                  </a:solidFill>
                </a:rPr>
                <a:t>образование</a:t>
              </a:r>
              <a:endParaRPr lang="ru-RU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-609681" y="2821912"/>
            <a:ext cx="10255148" cy="1034415"/>
            <a:chOff x="-549833" y="2741574"/>
            <a:chExt cx="10255148" cy="1034415"/>
          </a:xfrm>
        </p:grpSpPr>
        <p:pic>
          <p:nvPicPr>
            <p:cNvPr id="14" name="Рисунок 13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-549833" y="2741574"/>
              <a:ext cx="10255148" cy="1034415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412453" y="2938295"/>
              <a:ext cx="20222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FF00"/>
                  </a:solidFill>
                </a:rPr>
                <a:t>реабилитация</a:t>
              </a:r>
              <a:endParaRPr lang="ru-RU" dirty="0">
                <a:solidFill>
                  <a:srgbClr val="FFFF00"/>
                </a:solidFill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529" y="742141"/>
            <a:ext cx="4194869" cy="41948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86661" y="2541153"/>
            <a:ext cx="1077570" cy="163355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395050" y="3816397"/>
            <a:ext cx="339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Дополнительное образование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-421355" y="5376362"/>
            <a:ext cx="9878496" cy="1125855"/>
            <a:chOff x="-445931" y="5157453"/>
            <a:chExt cx="9878496" cy="1125855"/>
          </a:xfrm>
        </p:grpSpPr>
        <p:pic>
          <p:nvPicPr>
            <p:cNvPr id="26" name="Рисунок 25"/>
            <p:cNvPicPr/>
            <p:nvPr/>
          </p:nvPicPr>
          <p:blipFill>
            <a:blip r:embed="rId10"/>
            <a:stretch>
              <a:fillRect/>
            </a:stretch>
          </p:blipFill>
          <p:spPr>
            <a:xfrm rot="761767" flipV="1">
              <a:off x="-445931" y="5157453"/>
              <a:ext cx="9878496" cy="1125855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2417164" y="5330359"/>
              <a:ext cx="3013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Семейный маршрут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18329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8406"/>
            <a:ext cx="9162245" cy="6245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34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>
          <a:blip r:embed="rId2"/>
          <a:stretch>
            <a:fillRect/>
          </a:stretch>
        </p:blipFill>
        <p:spPr>
          <a:xfrm>
            <a:off x="-130629" y="2707574"/>
            <a:ext cx="9345881" cy="37229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Ответственность за прохождение ИОРМ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008850"/>
            <a:ext cx="1077570" cy="16335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063" y="742141"/>
            <a:ext cx="4194869" cy="41948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898"/>
          <a:stretch/>
        </p:blipFill>
        <p:spPr>
          <a:xfrm>
            <a:off x="236247" y="3508130"/>
            <a:ext cx="3372321" cy="26825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34" b="2897"/>
          <a:stretch/>
        </p:blipFill>
        <p:spPr>
          <a:xfrm>
            <a:off x="4841094" y="3697908"/>
            <a:ext cx="3515216" cy="258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658601"/>
              </p:ext>
            </p:extLst>
          </p:nvPr>
        </p:nvGraphicFramePr>
        <p:xfrm>
          <a:off x="133022" y="412750"/>
          <a:ext cx="8858580" cy="6030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716"/>
                <a:gridCol w="1771716"/>
                <a:gridCol w="1771716"/>
                <a:gridCol w="1771716"/>
                <a:gridCol w="1771716"/>
              </a:tblGrid>
              <a:tr h="4742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Сферы ответственности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логопед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психолог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ортопед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МАОУ СШИ1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</a:tr>
              <a:tr h="2419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Специалист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Занятия, рекомендации ребенку, рекомендации родителям, консультирование родителей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Занятия, рекомендации ребенку, рекомендации родителям, консультирование родителей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Обследование, назначение лечебных процедур, мониторинг, рекомендации ребенку, рекомендации родителям, консультирование родителей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Создание условий: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Наличие специалистов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Проведение обучения для родителей по выполнению рекомендаций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Создание условий для выполнения ортопедического режима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</a:tr>
              <a:tr h="12036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Обучающийся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Посещение занятий по расписанию, выполнение домашних заданий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Посещение занятий по расписанию, выполнение домашних заданий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Посещение занятий по расписанию, соблюдение ортопедического  режима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3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Родители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Выполнение рекомендаций специалиста, посещение консультаций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Выполнение рекомендаций специалиста, посещение консультаций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Выполнение рекомендаций специалиста, посещение консультаций, создание ортопедических условий дома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63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-43270" y="975946"/>
            <a:ext cx="9937534" cy="56554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Совместная работа специалистов и родителей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5032" y="2639237"/>
            <a:ext cx="1077570" cy="1633550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4"/>
          <a:stretch>
            <a:fillRect/>
          </a:stretch>
        </p:blipFill>
        <p:spPr>
          <a:xfrm rot="353792">
            <a:off x="-270238" y="4908613"/>
            <a:ext cx="10256678" cy="6971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748514">
            <a:off x="2865552" y="5256082"/>
            <a:ext cx="4501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Занятия с логопедом, психологом (узкими специалистами)</a:t>
            </a:r>
            <a:endParaRPr lang="ru-RU" sz="1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705" y="1690689"/>
            <a:ext cx="4194869" cy="419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79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Практикум работы с родителями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"</a:t>
            </a:r>
            <a:r>
              <a:rPr lang="ru-RU" sz="4800" dirty="0"/>
              <a:t>Выполнение рекомендаций логопеда и </a:t>
            </a:r>
            <a:r>
              <a:rPr lang="ru-RU" sz="4800" dirty="0" smtClean="0"/>
              <a:t>психолога в домашних условиях" </a:t>
            </a:r>
            <a:endParaRPr lang="ru-RU" sz="4800" dirty="0"/>
          </a:p>
          <a:p>
            <a:pPr algn="ctr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085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-43270" y="975946"/>
            <a:ext cx="9937534" cy="56554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Совместная работа специалистов и родителей</a:t>
            </a:r>
          </a:p>
        </p:txBody>
      </p:sp>
      <p:pic>
        <p:nvPicPr>
          <p:cNvPr id="10" name="Рисунок 9"/>
          <p:cNvPicPr/>
          <p:nvPr/>
        </p:nvPicPr>
        <p:blipFill>
          <a:blip r:embed="rId3"/>
          <a:stretch>
            <a:fillRect/>
          </a:stretch>
        </p:blipFill>
        <p:spPr>
          <a:xfrm>
            <a:off x="-609681" y="2821912"/>
            <a:ext cx="10255148" cy="103441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352605" y="3018633"/>
            <a:ext cx="202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реабилитация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5032" y="2639237"/>
            <a:ext cx="1077570" cy="16335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705" y="1690689"/>
            <a:ext cx="4194869" cy="419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15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Практикум работы с родителями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«Соблюдение ортопедического режима в домашних условиях" </a:t>
            </a:r>
            <a:endParaRPr lang="ru-RU" sz="4800" dirty="0"/>
          </a:p>
          <a:p>
            <a:pPr algn="ctr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89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336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Индивидуальный образовательно-реабилитационный маршрут как средство интеграции образовательного и реабилитационного процессов для детей с ОВЗ</vt:lpstr>
      <vt:lpstr>Маршрут школьника</vt:lpstr>
      <vt:lpstr>Презентация PowerPoint</vt:lpstr>
      <vt:lpstr>Ответственность за прохождение ИОРМ</vt:lpstr>
      <vt:lpstr>Презентация PowerPoint</vt:lpstr>
      <vt:lpstr>Совместная работа специалистов и родителей</vt:lpstr>
      <vt:lpstr>Практикум работы с родителями</vt:lpstr>
      <vt:lpstr>Совместная работа специалистов и родителей</vt:lpstr>
      <vt:lpstr>Практикум работы с родителями</vt:lpstr>
      <vt:lpstr>Автоматизация</vt:lpstr>
      <vt:lpstr>Презентация PowerPoint</vt:lpstr>
      <vt:lpstr>Презентация PowerPoint</vt:lpstr>
      <vt:lpstr>АРМ «Цифровой инструмент формирования ИОРМ»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лексико-грамматических категорий в домашних условиях</dc:title>
  <dc:creator>Корноухова Людмила Михайловна</dc:creator>
  <cp:lastModifiedBy>Корноухова Людмила Михайловна</cp:lastModifiedBy>
  <cp:revision>27</cp:revision>
  <dcterms:created xsi:type="dcterms:W3CDTF">2023-03-24T09:13:32Z</dcterms:created>
  <dcterms:modified xsi:type="dcterms:W3CDTF">2023-04-26T06:12:06Z</dcterms:modified>
</cp:coreProperties>
</file>