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9" r:id="rId3"/>
    <p:sldMasterId id="2147483808" r:id="rId4"/>
    <p:sldMasterId id="2147483821" r:id="rId5"/>
    <p:sldMasterId id="2147483834" r:id="rId6"/>
    <p:sldMasterId id="2147483847" r:id="rId7"/>
    <p:sldMasterId id="2147483860" r:id="rId8"/>
  </p:sldMasterIdLst>
  <p:notesMasterIdLst>
    <p:notesMasterId r:id="rId33"/>
  </p:notesMasterIdLst>
  <p:sldIdLst>
    <p:sldId id="256" r:id="rId9"/>
    <p:sldId id="258" r:id="rId10"/>
    <p:sldId id="301" r:id="rId11"/>
    <p:sldId id="300" r:id="rId12"/>
    <p:sldId id="259" r:id="rId13"/>
    <p:sldId id="276" r:id="rId14"/>
    <p:sldId id="262" r:id="rId15"/>
    <p:sldId id="296" r:id="rId16"/>
    <p:sldId id="297" r:id="rId17"/>
    <p:sldId id="305" r:id="rId18"/>
    <p:sldId id="298" r:id="rId19"/>
    <p:sldId id="302" r:id="rId20"/>
    <p:sldId id="303" r:id="rId21"/>
    <p:sldId id="289" r:id="rId22"/>
    <p:sldId id="290" r:id="rId23"/>
    <p:sldId id="293" r:id="rId24"/>
    <p:sldId id="291" r:id="rId25"/>
    <p:sldId id="292" r:id="rId26"/>
    <p:sldId id="288" r:id="rId27"/>
    <p:sldId id="282" r:id="rId28"/>
    <p:sldId id="281" r:id="rId29"/>
    <p:sldId id="264" r:id="rId30"/>
    <p:sldId id="304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110" d="100"/>
          <a:sy n="110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59DC-2AB5-49CF-AC37-9B0F09F18D8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6B53-B4F0-4F06-8957-03D12E7C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E42A00-AD92-4C68-9AAB-83A9C89530E0}" type="slidenum">
              <a:rPr lang="ru-RU" altLang="ru-RU" sz="1200">
                <a:solidFill>
                  <a:prstClr val="black"/>
                </a:solidFill>
              </a:rPr>
              <a:pPr/>
              <a:t>2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3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731525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0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0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6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4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2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7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9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6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1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7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1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34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3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0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4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43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7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5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13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4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14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22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3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43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1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2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3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89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5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9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7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7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1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2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5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8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220980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6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0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2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8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9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5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9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4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28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70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5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9A89A4-E0D7-415B-95B9-13052CBE66E7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88640"/>
            <a:ext cx="9793088" cy="1776310"/>
          </a:xfrm>
          <a:effectLst/>
        </p:spPr>
        <p:txBody>
          <a:bodyPr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Красноярский государственный </a:t>
            </a:r>
            <a:b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медицинский университет </a:t>
            </a:r>
            <a:b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имени профессора  В.Ф. </a:t>
            </a:r>
            <a:r>
              <a:rPr lang="ru-RU" altLang="ru-RU" sz="2400" dirty="0" err="1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Войно-Ясенецкого</a:t>
            </a:r>
            <a:endParaRPr lang="ru-RU" altLang="ru-RU" sz="2400" dirty="0">
              <a:ln w="1905"/>
              <a:gradFill>
                <a:gsLst>
                  <a:gs pos="0">
                    <a:srgbClr val="6488A2">
                      <a:shade val="20000"/>
                      <a:satMod val="200000"/>
                    </a:srgbClr>
                  </a:gs>
                  <a:gs pos="78000">
                    <a:srgbClr val="6488A2">
                      <a:tint val="90000"/>
                      <a:shade val="89000"/>
                      <a:satMod val="220000"/>
                    </a:srgbClr>
                  </a:gs>
                  <a:gs pos="100000">
                    <a:srgbClr val="6488A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8964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5893825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Один из ведущих, </a:t>
            </a:r>
            <a:r>
              <a:rPr lang="ru-RU" altLang="ru-RU" sz="2400" b="1" dirty="0" smtClean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динамично </a:t>
            </a: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развивающихся </a:t>
            </a:r>
            <a:endParaRPr lang="ru-RU" altLang="ru-RU" sz="2400" b="1" dirty="0" smtClean="0">
              <a:ln w="1905"/>
              <a:gradFill>
                <a:gsLst>
                  <a:gs pos="0">
                    <a:srgbClr val="6488A2">
                      <a:shade val="20000"/>
                      <a:satMod val="200000"/>
                    </a:srgbClr>
                  </a:gs>
                  <a:gs pos="78000">
                    <a:srgbClr val="6488A2">
                      <a:tint val="90000"/>
                      <a:shade val="89000"/>
                      <a:satMod val="220000"/>
                    </a:srgbClr>
                  </a:gs>
                  <a:gs pos="100000">
                    <a:srgbClr val="6488A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медицинских </a:t>
            </a: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ВУЗов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6288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0248" y="1916832"/>
            <a:ext cx="88929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Министерство здравоохранения Красноярского края </a:t>
            </a: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ведет прием </a:t>
            </a:r>
            <a:r>
              <a:rPr kumimoji="0" lang="ru-RU" sz="28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договоров </a:t>
            </a:r>
            <a:r>
              <a:rPr kumimoji="0" lang="ru-RU" sz="28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 целевом </a:t>
            </a:r>
            <a:r>
              <a:rPr kumimoji="0" lang="ru-RU" sz="28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обучении</a:t>
            </a:r>
            <a:endParaRPr kumimoji="0" lang="ru-RU" sz="28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343"/>
            <a:ext cx="1472848" cy="1472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-36469"/>
            <a:ext cx="3352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sz="4800" b="1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ЦЕЛЕВОЕ </a:t>
            </a:r>
            <a:endParaRPr kumimoji="1" lang="ru-RU" sz="4800" b="1" dirty="0" smtClean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kumimoji="1" lang="ru-RU" sz="4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обучение</a:t>
            </a:r>
            <a:endParaRPr kumimoji="1" lang="ru-RU" sz="4800" b="1" dirty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29000"/>
            <a:ext cx="8034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Дата </a:t>
            </a:r>
            <a:r>
              <a:rPr kumimoji="0" lang="ru-RU" sz="36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начала приема документов </a:t>
            </a:r>
            <a:r>
              <a:rPr kumimoji="0" lang="ru-RU" sz="36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 марта 2021 </a:t>
            </a: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Дата </a:t>
            </a:r>
            <a:r>
              <a:rPr kumimoji="0" lang="ru-RU" sz="36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окончания приема документов </a:t>
            </a:r>
            <a:r>
              <a:rPr kumimoji="0" lang="ru-RU" sz="36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 мая 2021 года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910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219200" y="116416"/>
            <a:ext cx="7391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 charset="0"/>
              </a:rPr>
              <a:t>СРЕДНЕЕ ПРОФЕССИОНАЛЬНОЕ ОБРАЗОВАНИЕ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cs typeface="Arial" charset="0"/>
              </a:rPr>
              <a:t>п</a:t>
            </a:r>
            <a:r>
              <a:rPr kumimoji="0" lang="ru-RU" altLang="ru-RU" sz="2400" b="1" i="0" u="none" strike="noStrike" kern="0" cap="none" spc="0" normalizeH="0" baseline="0" noProof="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cs typeface="Arial" charset="0"/>
              </a:rPr>
              <a:t>рием на базе 9 и 11 классов по среднему баллу аттестата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pic>
        <p:nvPicPr>
          <p:cNvPr id="5" name="Picture 10" descr="G:\ПК 2020-2021\лого коллед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66" y="73040"/>
            <a:ext cx="829415" cy="8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90932" cy="538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rishinanv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24570" cy="508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4139"/>
            <a:ext cx="7388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rishinanv\Desktop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7850221" cy="527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6634"/>
            <a:ext cx="7388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rishinaNV.KGMU\Desktop\large-9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" y="1470628"/>
            <a:ext cx="4657989" cy="28944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rishinaNV.KGMU\Desktop\Олимпиада 2016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7"/>
            <a:ext cx="4657328" cy="364502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0733" y="1965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ОЛИМПИАДА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БИОЛОГИИ И ХИМИИ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ШКОЛЬНИКОВ</a:t>
            </a:r>
            <a:endParaRPr lang="ru-RU" sz="2800" b="1" dirty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49" y="4584921"/>
            <a:ext cx="46141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cap="all" dirty="0" err="1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рЕгистрация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участников </a:t>
            </a:r>
            <a:r>
              <a:rPr lang="en-US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www.krasgmu.ru – 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«абитуриентам» – </a:t>
            </a:r>
          </a:p>
          <a:p>
            <a:pPr algn="ctr">
              <a:lnSpc>
                <a:spcPct val="115000"/>
              </a:lnSpc>
            </a:pP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«олимпиада»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Успей </a:t>
            </a:r>
            <a:r>
              <a:rPr lang="ru-RU" sz="2000" b="1" cap="all" dirty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до 31 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марта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НАУЧНЫХ РАБОТ ШКОЛЬНИКОВ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GrishinaNV.KGMU\Desktop\Картинки\news_59763_image_900x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0" y="2832580"/>
            <a:ext cx="8064896" cy="40781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232010">
            <a:off x="3626150" y="4991126"/>
            <a:ext cx="9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ХИМИЯ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 rot="18579918">
            <a:off x="4632169" y="5054357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БИОЛОГИЯ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97427"/>
            <a:ext cx="896448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ПОДАЙ ЗАЯВКУ НА УЧАСТИЕ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krasgmu.ru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раздел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абитуриентам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научных работ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5400000">
            <a:off x="4410815" y="2348879"/>
            <a:ext cx="265794" cy="23608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4451220" y="3505847"/>
            <a:ext cx="265794" cy="236087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486872" cy="1908448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ПОСТУПЛЕНИЮ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КРАСГМУ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GrishinaNV.KGMU\Desktop\Картинки\Дову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27" y="2102285"/>
            <a:ext cx="4341806" cy="470232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282566" y="53012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ХИМИЯ</a:t>
            </a:r>
            <a:endParaRPr lang="ru-RU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4547611" y="5103675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РУССКИЙ ЯЗЫК</a:t>
            </a:r>
            <a:endParaRPr lang="ru-RU" sz="1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58422" y="5233278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БИОЛОГИЯ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 bwMode="auto">
          <a:xfrm>
            <a:off x="251522" y="1412780"/>
            <a:ext cx="2541323" cy="1800201"/>
          </a:xfrm>
          <a:prstGeom prst="cloudCallout">
            <a:avLst>
              <a:gd name="adj1" fmla="val 69640"/>
              <a:gd name="adj2" fmla="val 46573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Моя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 цель: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ЕГЭ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на 100</a:t>
            </a:r>
          </a:p>
        </p:txBody>
      </p:sp>
    </p:spTree>
    <p:extLst>
      <p:ext uri="{BB962C8B-B14F-4D97-AF65-F5344CB8AC3E}">
        <p14:creationId xmlns:p14="http://schemas.microsoft.com/office/powerpoint/2010/main" val="4175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МАЛАЯ МЕДИЦИНСКАЯ АКАДЕМИЯ (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базе 9 классов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GrishinaNV.KGMU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749136"/>
            <a:ext cx="8785225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ПОДГОТОВИТЕЛЬНЫЕ КУРСЫ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3, 6 месяцев (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базе 10 классов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0" name="Picture 2" descr="C:\Users\GrishinaNV.KGMU\Desktop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16216"/>
            <a:ext cx="7848643" cy="5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7" y="34497"/>
            <a:ext cx="78771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GrishinaNV.KGMU\Desktop\Hl3PmjIJR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5" y="4725144"/>
            <a:ext cx="277180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ishinaNV.KGMU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16" y="4653136"/>
            <a:ext cx="313937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AutoShape 10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AutoShape 12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AutoShape 14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155575" y="-2795588"/>
            <a:ext cx="10668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AutoShape 16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307975" y="-2643188"/>
            <a:ext cx="10668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4114" name="Picture 18" descr="C:\Users\GrishinaNV.KGMU\Desktop\f76a475879166fbdd4dfe194259c108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6" y="2161510"/>
            <a:ext cx="2699397" cy="17634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GrishinaNV.KGMU\Desktop\iykanoyknoyck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65" y="1916836"/>
            <a:ext cx="2692978" cy="165618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estirama.ru/assets/templates/images/photo/7b1194d433be09a6d07101bd5b8ab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54" y="1358979"/>
            <a:ext cx="2681995" cy="17228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GrishinaNV.KGMU\Desktop\biochem-500x500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36" y="2927981"/>
            <a:ext cx="3020740" cy="30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8" y="2564907"/>
            <a:ext cx="698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проходят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150 лечебных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 lvl="0" algn="ctr"/>
            <a:endParaRPr lang="ru-RU" sz="2400" b="1" dirty="0" smtClean="0">
              <a:solidFill>
                <a:schemeClr val="accent4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chemeClr val="accent4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Набор пациентов в группы психологической поддержки (онкологи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" y="5104676"/>
            <a:ext cx="3539121" cy="170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92" y="5038903"/>
            <a:ext cx="1129392" cy="75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5" y="127302"/>
            <a:ext cx="3764975" cy="222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О нас в СМИ. Публикации приуроченные к 45-летнему юбилею больницы -  gb6.sibmedport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4" y="232768"/>
            <a:ext cx="576064" cy="57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871026" y="249873"/>
            <a:ext cx="128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КБСМП 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им. Н.С. </a:t>
            </a:r>
            <a:r>
              <a:rPr lang="ru-RU" sz="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Карповича</a:t>
            </a:r>
            <a:endParaRPr lang="ru-RU" sz="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" y="78097"/>
            <a:ext cx="4369573" cy="211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Планерка в КГБУЗ &quot;ККБ&quot; - Медэкспе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69"/>
            <a:ext cx="1917214" cy="1122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66" y="5012665"/>
            <a:ext cx="3307983" cy="191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Grishinanv\Desktop\Картинки\Фото баз клинических\Прена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21883"/>
            <a:ext cx="864096" cy="75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  <a:extLst/>
        </p:spPr>
      </p:pic>
      <p:pic>
        <p:nvPicPr>
          <p:cNvPr id="6" name="Picture 24" descr="C:\Users\Grishinanv\Desktop\Картинки\Фото баз клинических\zaglavnoe-foto-bol_nic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7" y="5012669"/>
            <a:ext cx="3816424" cy="165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5" name="Picture 23" descr="C:\Users\Grishinanv\Desktop\Картинки\Фото баз клинических\logotip_20_bol_nicz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24001"/>
            <a:ext cx="864096" cy="60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15263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308303" cy="5229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патологической анатомии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изменениях происходящих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наркотиков, неправильного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анатомии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увидите, как устроен организм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узнаете о строении органов, сравните скелет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endPara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микробиологии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микроорганизмами, вызывающими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(под  микроскопом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оперативной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 и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топографической анатомии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узнаете, что такое операционный инструментарий и как устроена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симуляционных технологий </a:t>
            </a:r>
            <a:r>
              <a:rPr lang="ru-RU" sz="18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роботизированных муляжах </a:t>
            </a:r>
            <a:r>
              <a:rPr lang="ru-RU" sz="18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оказывать первую помощь, проводить сердечно-легочную реанимацию, выслушивать сердце, легкие, а возможно и поможете </a:t>
            </a:r>
            <a:r>
              <a:rPr lang="ru-RU" sz="18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малышу на </a:t>
            </a:r>
            <a:r>
              <a:rPr lang="ru-RU" sz="18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биологии и экологии </a:t>
            </a:r>
            <a:r>
              <a:rPr lang="ru-RU" sz="18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природно-очаговых паразитарных заболеваниях Красноярского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ими не заболеть.  А также увидите извлечение паразитов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заражённых рыб.</a:t>
            </a:r>
            <a:endParaRPr lang="ru-RU" sz="1800" b="1" dirty="0">
              <a:solidFill>
                <a:srgbClr val="0033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5" y="3561301"/>
            <a:ext cx="1779832" cy="164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5" y="1988840"/>
            <a:ext cx="1779832" cy="131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GrishinaNV.KGMU\Desktop\Отчеты и бланки\фото проведенных мероприятий\Патанат экс\пат 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" y="5517232"/>
            <a:ext cx="1763569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721" y="116636"/>
            <a:ext cx="791975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ЭКСКУРСИИ В КРАСГМУ</a:t>
            </a:r>
            <a:r>
              <a:rPr lang="ru-RU" sz="2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ИНТЕРЕСНО И ПОЗНАВАТЕЛЬНО</a:t>
            </a:r>
            <a:endParaRPr lang="ru-RU" sz="28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shinaNV.KGMU\Desktop\16612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F5A66"/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7" y="1556797"/>
            <a:ext cx="3564601" cy="453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756592" y="2606484"/>
            <a:ext cx="4119414" cy="4246957"/>
            <a:chOff x="-684584" y="2607920"/>
            <a:chExt cx="4119414" cy="4246957"/>
          </a:xfrm>
        </p:grpSpPr>
        <p:pic>
          <p:nvPicPr>
            <p:cNvPr id="2055" name="Picture 7" descr="C:\Users\GrishinaNV.KGMU\Desktop\3D-Women-Presentation-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2735463"/>
              <a:ext cx="4119414" cy="4119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1563945" y="2607920"/>
              <a:ext cx="1870885" cy="2219507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ДЕНЬ ОТКРЫТЫХ ДВЕРЕЙ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ru-RU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апланирован на ноябрь 2021</a:t>
              </a:r>
              <a:endPara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054372" y="116634"/>
            <a:ext cx="75051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УЗНАТЬ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КРАСГМУ ЛУЧШЕ!?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04664"/>
            <a:ext cx="6840538" cy="647700"/>
          </a:xfrm>
        </p:spPr>
        <p:txBody>
          <a:bodyPr/>
          <a:lstStyle/>
          <a:p>
            <a:pPr>
              <a:defRPr/>
            </a:pPr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НЕОБХОДИМЫЕ КОНТАКТЫ</a:t>
            </a:r>
          </a:p>
        </p:txBody>
      </p:sp>
      <p:pic>
        <p:nvPicPr>
          <p:cNvPr id="1026" name="Picture 2" descr="C:\Users\GrishinaNV.KGMU\Desktop\Картинки\free-online-val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60"/>
            <a:ext cx="774598" cy="6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ishinaNV.KGMU\Desktop\Картинки\emai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1" y="3933056"/>
            <a:ext cx="683024" cy="6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ishinaNV.KGMU\Desktop\Картинки\v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1" y="4869164"/>
            <a:ext cx="696119" cy="6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rishinaNV.KGMU\Desktop\Картинки\telef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" y="2996956"/>
            <a:ext cx="646511" cy="6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rishinaNV.KGMU\Desktop\www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1" y="5877272"/>
            <a:ext cx="653604" cy="6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5" y="2214417"/>
            <a:ext cx="795637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81000" lvl="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altLang="ru-RU" sz="2400" b="1" kern="0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г.Красноярск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kumimoji="1" lang="ru-RU" altLang="ru-RU" sz="2400" b="1" kern="0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ул.Партизана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kumimoji="1" lang="ru-RU" altLang="ru-RU" sz="2400" b="1" kern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Железняка,1</a:t>
            </a:r>
            <a:endParaRPr kumimoji="1" lang="ru-RU" altLang="ru-RU" sz="2400" b="1" kern="0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90984"/>
            <a:ext cx="26212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pk@krasgmu.ru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6" y="3134206"/>
            <a:ext cx="30604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ru-RU" altLang="ru-RU" sz="2400" b="1" kern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(391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228-08-58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6" y="5973245"/>
            <a:ext cx="19575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81000" lvl="0" indent="-3810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en-US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krasgmu.ru</a:t>
            </a:r>
            <a:endParaRPr kumimoji="1" lang="ru-RU" altLang="ru-RU" sz="2400" b="1" kern="0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4750" y="5103618"/>
            <a:ext cx="22733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cdo_krasgmu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23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354" y="384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1"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j-ea"/>
                <a:cs typeface="+mj-cs"/>
              </a:rPr>
              <a:t>Горячая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1"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j-ea"/>
                <a:cs typeface="+mj-cs"/>
              </a:rPr>
              <a:t>телефонная линия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4C9FD9-2D97-459D-A574-1FD9B3A6839F}"/>
              </a:ext>
            </a:extLst>
          </p:cNvPr>
          <p:cNvSpPr txBox="1">
            <a:spLocks/>
          </p:cNvSpPr>
          <p:nvPr/>
        </p:nvSpPr>
        <p:spPr>
          <a:xfrm>
            <a:off x="564340" y="839259"/>
            <a:ext cx="8496944" cy="6030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4E67C8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Высшее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 (391) 228-08-58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Среднее профессиональное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 (391) 227-18-35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4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6"/>
          <p:cNvSpPr>
            <a:spLocks/>
          </p:cNvSpPr>
          <p:nvPr/>
        </p:nvSpPr>
        <p:spPr bwMode="auto">
          <a:xfrm>
            <a:off x="2" y="2708281"/>
            <a:ext cx="5400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621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1981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 descr="C:\Users\GrishinaNV.KGMU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"/>
            <a:ext cx="9144000" cy="68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8" y="5229200"/>
            <a:ext cx="8136904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ЖДЕМ ТЕБЯ!</a:t>
            </a:r>
            <a:endParaRPr lang="ru-RU" altLang="ru-RU" sz="8000" b="1" kern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361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91400" cy="1066800"/>
          </a:xfrm>
        </p:spPr>
        <p:txBody>
          <a:bodyPr/>
          <a:lstStyle/>
          <a:p>
            <a:pPr lvl="0">
              <a:defRPr/>
            </a:pPr>
            <a: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Сроки приема документов</a:t>
            </a:r>
            <a:b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обучения </a:t>
            </a:r>
            <a:r>
              <a:rPr lang="ru-RU" sz="3600" b="1" kern="1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rebuchet MS"/>
                <a:ea typeface="+mn-ea"/>
                <a:cs typeface="Times New Roman" pitchFamily="18" charset="0"/>
              </a:rPr>
              <a:t/>
            </a:r>
            <a:br>
              <a:rPr lang="ru-RU" sz="3600" b="1" kern="1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rebuchet MS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4989" y="2060849"/>
            <a:ext cx="9468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 </a:t>
            </a:r>
            <a:r>
              <a:rPr lang="ru-RU" sz="3200" b="1" dirty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бюджетную форму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обучения</a:t>
            </a:r>
          </a:p>
          <a:p>
            <a:pPr marL="1136015" indent="-4572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начало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приема документов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r>
              <a:rPr lang="ru-RU" sz="3200" b="1" dirty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20 июня 2021 </a:t>
            </a:r>
            <a:r>
              <a:rPr lang="ru-RU" sz="32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г.</a:t>
            </a:r>
            <a:endParaRPr lang="ru-RU" sz="3200" b="1" dirty="0">
              <a:ln w="19050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36015" indent="-4572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завершение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приема документов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23 </a:t>
            </a:r>
            <a:r>
              <a:rPr lang="ru-RU" sz="3200" b="1" dirty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июля </a:t>
            </a:r>
            <a:r>
              <a:rPr lang="ru-RU" sz="32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2021г.</a:t>
            </a:r>
            <a:endParaRPr lang="ru-RU" sz="3200" b="1" dirty="0">
              <a:ln w="19050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Unicode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0732" y="4581129"/>
            <a:ext cx="9468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ru-RU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 </a:t>
            </a:r>
            <a:r>
              <a:rPr lang="ru-RU" sz="3200" b="1" dirty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коммерческую форму </a:t>
            </a:r>
            <a:r>
              <a:rPr lang="ru-RU" sz="3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обучения</a:t>
            </a:r>
          </a:p>
          <a:p>
            <a:pPr marL="1136015" indent="-4572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начало </a:t>
            </a:r>
            <a:r>
              <a:rPr lang="ru-RU" sz="3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приема </a:t>
            </a:r>
            <a:r>
              <a:rPr lang="ru-RU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документов </a:t>
            </a:r>
            <a:r>
              <a:rPr lang="ru-RU" sz="3200" b="1" dirty="0">
                <a:ln w="19050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20 июня 2021 </a:t>
            </a:r>
            <a:r>
              <a:rPr lang="ru-RU" sz="3200" b="1" dirty="0" smtClean="0">
                <a:ln w="19050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г.</a:t>
            </a:r>
            <a:endParaRPr lang="ru-RU" sz="3200" b="1" dirty="0">
              <a:ln w="19050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136015" indent="-4572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завершение </a:t>
            </a:r>
            <a:r>
              <a:rPr lang="ru-RU" sz="3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приема документов </a:t>
            </a:r>
            <a:r>
              <a:rPr lang="ru-RU" sz="32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  <a:r>
              <a:rPr lang="ru-RU" sz="3200" b="1" dirty="0">
                <a:ln w="19050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25 августа 2021 </a:t>
            </a:r>
            <a:r>
              <a:rPr lang="ru-RU" sz="3200" b="1" dirty="0" smtClean="0">
                <a:ln w="19050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г.</a:t>
            </a:r>
            <a:endParaRPr lang="ru-RU" sz="3200" b="1" dirty="0">
              <a:ln w="19050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84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071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представляются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лично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поступающим</a:t>
            </a:r>
          </a:p>
          <a:p>
            <a:pPr lvl="0"/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направляются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через операторов почтовой связи общего пользования по адресу: 660022, г. Красноярск, ул. Партизана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Железняка 1</a:t>
            </a:r>
          </a:p>
          <a:p>
            <a:pPr lvl="0"/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направляются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в электронной форме посредством электронной информационной системы организации (личный кабинет абитуриента)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8"/>
            <a:ext cx="75608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kumimoji="1"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Способы подачи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520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14" name="Rectangle 46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391400" cy="12961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Специальности </a:t>
            </a:r>
            <a:b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 срок обучения </a:t>
            </a:r>
            <a:r>
              <a:rPr lang="ru-RU" altLang="ru-RU" sz="5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altLang="ru-RU" sz="5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endParaRPr lang="ru-RU" altLang="ru-RU" sz="5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843396"/>
              </p:ext>
            </p:extLst>
          </p:nvPr>
        </p:nvGraphicFramePr>
        <p:xfrm>
          <a:off x="1" y="1772816"/>
          <a:ext cx="9108504" cy="508518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65102"/>
                <a:gridCol w="3643402"/>
              </a:tblGrid>
              <a:tr h="10249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Лечебное дело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лет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249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Педиатрия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124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Медицинская кибернетика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124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Стоматология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827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Фармация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88459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Клиническая психология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18116"/>
              </p:ext>
            </p:extLst>
          </p:nvPr>
        </p:nvGraphicFramePr>
        <p:xfrm>
          <a:off x="35495" y="1770930"/>
          <a:ext cx="9073008" cy="5101034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  <a:gridCol w="3744416"/>
              </a:tblGrid>
              <a:tr h="69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800" i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Результаты</a:t>
                      </a:r>
                      <a:r>
                        <a:rPr lang="ru-RU" sz="1800" b="1" i="0" baseline="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ЕГЭ по предметам</a:t>
                      </a:r>
                      <a:endParaRPr lang="ru-RU" sz="1800" i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7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Лечебное дело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Педиатрия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0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Стоматология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0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Фармация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2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Медицинская кибернетика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Математика (профиль)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Клиническая психология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16636"/>
            <a:ext cx="78123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Перечень </a:t>
            </a:r>
            <a:r>
              <a:rPr kumimoji="1"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вступительных</a:t>
            </a:r>
            <a:endParaRPr kumimoji="1" lang="ru-RU" altLang="ru-RU" sz="36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1" lang="ru-RU" alt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испытаний</a:t>
            </a:r>
            <a:endParaRPr kumimoji="1" lang="ru-RU" sz="36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26952"/>
              </p:ext>
            </p:extLst>
          </p:nvPr>
        </p:nvGraphicFramePr>
        <p:xfrm>
          <a:off x="107506" y="1988840"/>
          <a:ext cx="8928992" cy="46889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4456"/>
                <a:gridCol w="2088232"/>
                <a:gridCol w="2736304"/>
              </a:tblGrid>
              <a:tr h="13522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СПЕЦИАЛЬНОСТЬ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МЕСТ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ПРОХОДНОЙ БАЛЛ (общий конкурс)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2020 году 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Лечебное дело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256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Педиатрия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242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Стоматология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251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6152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кибернетика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Фармация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224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Клиническая психология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234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6866" cy="12687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altLang="ru-RU" sz="2800" b="1" dirty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для приема на обучение </a:t>
            </a: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(бюджет)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242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741761"/>
              </p:ext>
            </p:extLst>
          </p:nvPr>
        </p:nvGraphicFramePr>
        <p:xfrm>
          <a:off x="107506" y="1988840"/>
          <a:ext cx="8928992" cy="46889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4456"/>
                <a:gridCol w="2088232"/>
                <a:gridCol w="2736304"/>
              </a:tblGrid>
              <a:tr h="13522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СПЕЦИАЛЬНОСТЬ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МЕСТ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ПРОХОДНОЙ БАЛЛ (коммерческое)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2020 году 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Лечебное дело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Педиатрия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Стоматология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6152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кибернетика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148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Фармация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149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Клиническая психология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6866" cy="12687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altLang="ru-RU" sz="2800" b="1" dirty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для приема на обучение </a:t>
            </a: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(коммерческое)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2274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91400" cy="1066800"/>
          </a:xfrm>
        </p:spPr>
        <p:txBody>
          <a:bodyPr/>
          <a:lstStyle/>
          <a:p>
            <a:pPr lvl="0">
              <a:defRPr/>
            </a:pPr>
            <a:r>
              <a:rPr lang="ru-RU" sz="2800" b="1" kern="1200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Индивидуальные достижения учитываемые вузом</a:t>
            </a:r>
            <a:r>
              <a:rPr lang="ru-RU" sz="2800" b="1" kern="1200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b="1" kern="1200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231507"/>
              </p:ext>
            </p:extLst>
          </p:nvPr>
        </p:nvGraphicFramePr>
        <p:xfrm>
          <a:off x="251520" y="1772820"/>
          <a:ext cx="8640960" cy="49563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704"/>
                <a:gridCol w="2304256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2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аттестат или диплом с отличием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баллов</a:t>
                      </a:r>
                    </a:p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золотой значок ГТО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2 балла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8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 algn="l" defTabSz="914400" rtl="0" eaLnBrk="1" latinLnBrk="0" hangingPunct="1">
                        <a:buAutoNum type="arabicPlain" startAt="150"/>
                      </a:pPr>
                      <a:r>
                        <a:rPr lang="ru-RU" sz="1800" kern="1200" dirty="0" smtClean="0"/>
                        <a:t>часов волонтерской деятельности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5 баллов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9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победитель или призёр регионального этапа Всероссийской олимпиады школьников  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5/4 балла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42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победитель  или  призер чемпионата по профессиональному мастерству среди </a:t>
                      </a:r>
                      <a:r>
                        <a:rPr lang="ru-RU" sz="1800" kern="1200" dirty="0" err="1" smtClean="0"/>
                        <a:t>инвалидови</a:t>
                      </a:r>
                      <a:r>
                        <a:rPr lang="ru-RU" sz="1800" kern="1200" dirty="0" smtClean="0"/>
                        <a:t> лиц с ограниченными возможностями "</a:t>
                      </a:r>
                      <a:r>
                        <a:rPr lang="ru-RU" sz="1800" kern="1200" dirty="0" err="1" smtClean="0"/>
                        <a:t>Абилимпикс</a:t>
                      </a:r>
                      <a:r>
                        <a:rPr lang="ru-RU" sz="1800" kern="1200" dirty="0" smtClean="0"/>
                        <a:t>" </a:t>
                      </a:r>
                    </a:p>
                    <a:p>
                      <a:pPr marL="0" algn="l" defTabSz="914400" rtl="0" eaLnBrk="1" latinLnBrk="0" hangingPunct="1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национальный чемпионат – 4/3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международный  - 5/4 балла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2339</TotalTime>
  <Words>520</Words>
  <Application>Microsoft Office PowerPoint</Application>
  <PresentationFormat>Экран (4:3)</PresentationFormat>
  <Paragraphs>185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Воздушный поток</vt:lpstr>
      <vt:lpstr>01140827</vt:lpstr>
      <vt:lpstr>1_01140827</vt:lpstr>
      <vt:lpstr>4_01140827</vt:lpstr>
      <vt:lpstr>5_01140827</vt:lpstr>
      <vt:lpstr>6_01140827</vt:lpstr>
      <vt:lpstr>7_01140827</vt:lpstr>
      <vt:lpstr>Тема Office</vt:lpstr>
      <vt:lpstr>Красноярский государственный  медицинский университет  имени профессора  В.Ф. Войно-Ясенецкого</vt:lpstr>
      <vt:lpstr>Презентация PowerPoint</vt:lpstr>
      <vt:lpstr>Сроки приема документов  на обучения  </vt:lpstr>
      <vt:lpstr>Презентация PowerPoint</vt:lpstr>
      <vt:lpstr>Специальности  и срок обучения  </vt:lpstr>
      <vt:lpstr>Презентация PowerPoint</vt:lpstr>
      <vt:lpstr>Количество мест для приема на обучение (бюджет) в 2021 году</vt:lpstr>
      <vt:lpstr>Количество мест для приема на обучение (коммерческое) в 2021 году</vt:lpstr>
      <vt:lpstr>Индивидуальные достижения учитываемые вузом </vt:lpstr>
      <vt:lpstr>Министерство здравоохранения Красноярского края ведет прием документов для заключения  договоров о целевом обучении</vt:lpstr>
      <vt:lpstr>СРЕДНЕЕ ПРОФЕССИОНАЛЬНОЕ ОБРАЗОВАНИЕ  прием на базе 9 и 11 классов по среднему баллу аттестата</vt:lpstr>
      <vt:lpstr>Презентация PowerPoint</vt:lpstr>
      <vt:lpstr>Презентация PowerPoint</vt:lpstr>
      <vt:lpstr>Презентация PowerPoint</vt:lpstr>
      <vt:lpstr>КОНКУРС НАУЧНЫХ РАБОТ ШКОЛЬНИКОВ</vt:lpstr>
      <vt:lpstr>ПОДГОТОВКА  К ПОСТУПЛЕНИЮ  В КРАСГМУ</vt:lpstr>
      <vt:lpstr>МАЛАЯ МЕДИЦИНСКАЯ АКАДЕМИЯ (на базе 9 классов)</vt:lpstr>
      <vt:lpstr>ПОДГОТОВИТЕЛЬНЫЕ КУРСЫ  3, 6 месяцев (на базе 10 классов)</vt:lpstr>
      <vt:lpstr>Презентация PowerPoint</vt:lpstr>
      <vt:lpstr>Презентация PowerPoint</vt:lpstr>
      <vt:lpstr>Презентация PowerPoint</vt:lpstr>
      <vt:lpstr>НЕОБХОДИМЫЕ КОНТАКТЫ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</dc:creator>
  <cp:lastModifiedBy>Наталья В. Гришина</cp:lastModifiedBy>
  <cp:revision>147</cp:revision>
  <dcterms:created xsi:type="dcterms:W3CDTF">2016-09-06T07:56:00Z</dcterms:created>
  <dcterms:modified xsi:type="dcterms:W3CDTF">2021-04-21T03:24:50Z</dcterms:modified>
</cp:coreProperties>
</file>