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</p:sldMasterIdLst>
  <p:sldIdLst>
    <p:sldId id="281" r:id="rId2"/>
    <p:sldId id="283" r:id="rId3"/>
    <p:sldId id="264" r:id="rId4"/>
    <p:sldId id="284" r:id="rId5"/>
    <p:sldId id="286" r:id="rId6"/>
    <p:sldId id="269" r:id="rId7"/>
    <p:sldId id="271" r:id="rId8"/>
    <p:sldId id="27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60"/>
  </p:normalViewPr>
  <p:slideViewPr>
    <p:cSldViewPr>
      <p:cViewPr>
        <p:scale>
          <a:sx n="78" d="100"/>
          <a:sy n="78" d="100"/>
        </p:scale>
        <p:origin x="-122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4FAEA60-10A5-49B4-B509-72C6730186EA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24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6858000" cy="165618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Модуль числа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85720" y="2060575"/>
            <a:ext cx="86787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</a:rPr>
              <a:t>1.Что такое </a:t>
            </a:r>
            <a:r>
              <a:rPr lang="ru-RU" sz="3200" b="1" dirty="0" smtClean="0">
                <a:latin typeface="Times New Roman" pitchFamily="18" charset="0"/>
              </a:rPr>
              <a:t>модуль числа?</a:t>
            </a:r>
          </a:p>
          <a:p>
            <a:r>
              <a:rPr lang="ru-RU" sz="3200" b="1" dirty="0" smtClean="0">
                <a:latin typeface="Times New Roman" pitchFamily="18" charset="0"/>
              </a:rPr>
              <a:t>­2. Какие </a:t>
            </a:r>
            <a:r>
              <a:rPr lang="ru-RU" sz="3200" b="1" dirty="0">
                <a:latin typeface="Times New Roman" pitchFamily="18" charset="0"/>
              </a:rPr>
              <a:t>значения может принимать модуль числа?</a:t>
            </a:r>
          </a:p>
          <a:p>
            <a:r>
              <a:rPr lang="ru-RU" sz="3200" b="1" dirty="0" smtClean="0">
                <a:latin typeface="Times New Roman" pitchFamily="18" charset="0"/>
              </a:rPr>
              <a:t>­3. Чему </a:t>
            </a:r>
            <a:r>
              <a:rPr lang="ru-RU" sz="3200" b="1" dirty="0">
                <a:latin typeface="Times New Roman" pitchFamily="18" charset="0"/>
              </a:rPr>
              <a:t>равен модуль положительного </a:t>
            </a:r>
            <a:r>
              <a:rPr lang="ru-RU" sz="3200" b="1" dirty="0" smtClean="0">
                <a:latin typeface="Times New Roman" pitchFamily="18" charset="0"/>
              </a:rPr>
              <a:t>числа</a:t>
            </a:r>
            <a:r>
              <a:rPr lang="ru-RU" sz="3200" b="1" dirty="0">
                <a:latin typeface="Times New Roman" pitchFamily="18" charset="0"/>
              </a:rPr>
              <a:t>?</a:t>
            </a:r>
            <a:endParaRPr lang="ru-RU" sz="3200" b="1" dirty="0" smtClean="0">
              <a:latin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</a:rPr>
              <a:t>4. Чему равен  </a:t>
            </a:r>
            <a:r>
              <a:rPr lang="ru-RU" sz="3200" b="1" dirty="0">
                <a:latin typeface="Times New Roman" pitchFamily="18" charset="0"/>
              </a:rPr>
              <a:t>модуль 0?</a:t>
            </a:r>
          </a:p>
          <a:p>
            <a:r>
              <a:rPr lang="ru-RU" sz="3200" b="1" dirty="0" smtClean="0">
                <a:latin typeface="Times New Roman" pitchFamily="18" charset="0"/>
              </a:rPr>
              <a:t>­5. Чему </a:t>
            </a:r>
            <a:r>
              <a:rPr lang="ru-RU" sz="3200" b="1" dirty="0">
                <a:latin typeface="Times New Roman" pitchFamily="18" charset="0"/>
              </a:rPr>
              <a:t>равен модуль отрицательного числа?</a:t>
            </a:r>
          </a:p>
          <a:p>
            <a:r>
              <a:rPr lang="ru-RU" sz="3200" b="1" dirty="0" smtClean="0">
                <a:latin typeface="Times New Roman" pitchFamily="18" charset="0"/>
              </a:rPr>
              <a:t>­6. Что </a:t>
            </a:r>
            <a:r>
              <a:rPr lang="ru-RU" sz="3200" b="1" dirty="0">
                <a:latin typeface="Times New Roman" pitchFamily="18" charset="0"/>
              </a:rPr>
              <a:t>можно сказать о модулях противоположных чисел?</a:t>
            </a:r>
          </a:p>
          <a:p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214414" y="785794"/>
            <a:ext cx="6481786" cy="857256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наете </a:t>
            </a:r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ли вы, </a:t>
            </a:r>
            <a:r>
              <a:rPr lang="ru-RU" sz="6000" b="1" dirty="0">
                <a:solidFill>
                  <a:srgbClr val="0000FF"/>
                </a:solidFill>
                <a:latin typeface="Calibri" pitchFamily="34" charset="0"/>
              </a:rPr>
              <a:t>…</a:t>
            </a:r>
          </a:p>
        </p:txBody>
      </p:sp>
      <p:pic>
        <p:nvPicPr>
          <p:cNvPr id="6150" name="Picture 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57166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80728"/>
            <a:ext cx="8280920" cy="5328591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МОДУЛЕМ</a:t>
            </a:r>
            <a:r>
              <a:rPr lang="ru-RU" sz="36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ЧИСЛА</a:t>
            </a:r>
            <a:r>
              <a:rPr lang="ru-RU" sz="3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называют </a:t>
            </a:r>
            <a:r>
              <a:rPr lang="ru-RU" sz="5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расстояние</a:t>
            </a:r>
            <a:r>
              <a:rPr lang="ru-RU" sz="5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(в единичных отрезках) от начала отсчёта до точки с координатой </a:t>
            </a:r>
            <a:r>
              <a:rPr lang="ru-RU" sz="54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376237" y="4609316"/>
            <a:ext cx="6858000" cy="1568983"/>
            <a:chOff x="1655" y="2172"/>
            <a:chExt cx="2903" cy="889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655" y="2523"/>
              <a:ext cx="29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412" y="2172"/>
              <a:ext cx="42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dirty="0">
                  <a:latin typeface="Arial" charset="0"/>
                </a:rPr>
                <a:t>А(</a:t>
              </a:r>
              <a:r>
                <a:rPr lang="ru-RU" sz="2400" b="1" dirty="0">
                  <a:solidFill>
                    <a:schemeClr val="tx2"/>
                  </a:solidFill>
                  <a:latin typeface="Arial" charset="0"/>
                </a:rPr>
                <a:t>а</a:t>
              </a:r>
              <a:r>
                <a:rPr lang="ru-RU" sz="2400" b="1" dirty="0">
                  <a:latin typeface="Arial" charset="0"/>
                </a:rPr>
                <a:t>)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608" y="252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651" y="252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0"/>
            <p:cNvSpPr>
              <a:spLocks/>
            </p:cNvSpPr>
            <p:nvPr/>
          </p:nvSpPr>
          <p:spPr bwMode="auto">
            <a:xfrm rot="-5400000">
              <a:off x="3127" y="2185"/>
              <a:ext cx="96" cy="1043"/>
            </a:xfrm>
            <a:prstGeom prst="leftBrace">
              <a:avLst>
                <a:gd name="adj1" fmla="val 90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880" y="2799"/>
              <a:ext cx="69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solidFill>
                    <a:srgbClr val="C00000"/>
                  </a:solidFill>
                  <a:latin typeface="Arial" charset="0"/>
                </a:rPr>
                <a:t>а</a:t>
              </a:r>
              <a:r>
                <a:rPr lang="ru-RU" sz="2400" b="1" i="1" dirty="0">
                  <a:latin typeface="Arial" charset="0"/>
                </a:rPr>
                <a:t>  </a:t>
              </a:r>
              <a:r>
                <a:rPr lang="ru-RU" sz="2400" b="1" dirty="0">
                  <a:latin typeface="Arial" charset="0"/>
                </a:rPr>
                <a:t>единиц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517" y="2210"/>
              <a:ext cx="15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330" y="320039"/>
            <a:ext cx="8124134" cy="246601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положительного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числа равен самому числу.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нуля равен нулю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7064" y="3076145"/>
            <a:ext cx="7861330" cy="2714644"/>
            <a:chOff x="599" y="2432"/>
            <a:chExt cx="4504" cy="1516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793" y="2704"/>
              <a:ext cx="40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3651" y="2704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2064" y="2704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8"/>
            <p:cNvSpPr>
              <a:spLocks/>
            </p:cNvSpPr>
            <p:nvPr/>
          </p:nvSpPr>
          <p:spPr bwMode="auto">
            <a:xfrm rot="-5400000">
              <a:off x="2787" y="2072"/>
              <a:ext cx="141" cy="1587"/>
            </a:xfrm>
            <a:prstGeom prst="leftBrace">
              <a:avLst>
                <a:gd name="adj1" fmla="val 937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560" y="2432"/>
              <a:ext cx="40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b="1" dirty="0">
                  <a:latin typeface="Arial" charset="0"/>
                </a:rPr>
                <a:t>А(</a:t>
              </a:r>
              <a:r>
                <a:rPr lang="ru-RU" b="1" dirty="0">
                  <a:solidFill>
                    <a:srgbClr val="C00000"/>
                  </a:solidFill>
                  <a:latin typeface="Arial" charset="0"/>
                </a:rPr>
                <a:t>7</a:t>
              </a:r>
              <a:r>
                <a:rPr lang="ru-RU" b="1" dirty="0">
                  <a:latin typeface="Arial" charset="0"/>
                </a:rPr>
                <a:t>)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006" y="244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dirty="0">
                  <a:latin typeface="Arial" charset="0"/>
                </a:rPr>
                <a:t>0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777" y="2898"/>
              <a:ext cx="895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C00000"/>
                  </a:solidFill>
                  <a:latin typeface="Arial" charset="0"/>
                </a:rPr>
                <a:t>7</a:t>
              </a:r>
              <a:r>
                <a:rPr lang="ru-RU" sz="2400" b="1" dirty="0">
                  <a:latin typeface="Arial" charset="0"/>
                </a:rPr>
                <a:t> единиц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599" y="3352"/>
              <a:ext cx="450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│7│=7              │1,5│= 1,5       </a:t>
              </a:r>
              <a:r>
                <a:rPr lang="ru-RU" sz="2800" b="1" dirty="0">
                  <a:solidFill>
                    <a:srgbClr val="0000FF"/>
                  </a:solidFill>
                  <a:latin typeface="Arial" charset="0"/>
                </a:rPr>
                <a:t>│0│ = 0</a:t>
              </a:r>
            </a:p>
            <a:p>
              <a:r>
                <a:rPr lang="ru-RU" sz="2800" b="1" dirty="0">
                  <a:latin typeface="Arial" charset="0"/>
                  <a:cs typeface="Arial" charset="0"/>
                </a:rPr>
                <a:t>                  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702" y="260648"/>
            <a:ext cx="8105730" cy="22322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отрицательного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числа равен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противоположному числу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>
            <a:grpSpLocks noGrp="1"/>
          </p:cNvGrpSpPr>
          <p:nvPr/>
        </p:nvGrpSpPr>
        <p:grpSpPr bwMode="auto">
          <a:xfrm>
            <a:off x="457200" y="2846990"/>
            <a:ext cx="8411216" cy="3609372"/>
            <a:chOff x="645" y="2724"/>
            <a:chExt cx="5561" cy="1222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1020" y="2976"/>
              <a:ext cx="40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696" y="297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109" y="2976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696" y="2775"/>
              <a:ext cx="27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800" b="1" dirty="0">
                  <a:latin typeface="Arial" charset="0"/>
                </a:rPr>
                <a:t>0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825" y="2724"/>
              <a:ext cx="73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>
                  <a:latin typeface="Arial" charset="0"/>
                </a:rPr>
                <a:t>А(- 7)</a:t>
              </a:r>
            </a:p>
          </p:txBody>
        </p:sp>
        <p:sp>
          <p:nvSpPr>
            <p:cNvPr id="10" name="AutoShape 9"/>
            <p:cNvSpPr>
              <a:spLocks/>
            </p:cNvSpPr>
            <p:nvPr/>
          </p:nvSpPr>
          <p:spPr bwMode="auto">
            <a:xfrm rot="-5400000">
              <a:off x="2787" y="2389"/>
              <a:ext cx="232" cy="1587"/>
            </a:xfrm>
            <a:prstGeom prst="leftBrace">
              <a:avLst>
                <a:gd name="adj1" fmla="val 570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555" y="3264"/>
              <a:ext cx="103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>
                  <a:latin typeface="Arial" charset="0"/>
                </a:rPr>
                <a:t>7 единиц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35" y="371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45" y="3546"/>
              <a:ext cx="556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     │</a:t>
              </a:r>
              <a:r>
                <a:rPr lang="ru-RU" sz="2800" b="1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- 7│= 7                      │- 1,5│ = 1,5</a:t>
              </a:r>
              <a:r>
                <a:rPr lang="ru-RU" sz="2800" b="1" dirty="0">
                  <a:latin typeface="Arial" charset="0"/>
                  <a:cs typeface="Arial" charset="0"/>
                </a:rPr>
                <a:t>                     </a:t>
              </a:r>
              <a:endParaRPr lang="ru-RU" sz="2800" dirty="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Противоположные числа имеют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равные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модули.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4648200"/>
            <a:ext cx="7186634" cy="1477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Модуль не может быть отрицательным числом!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71638" y="5897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1"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42977" y="2209800"/>
            <a:ext cx="6357982" cy="1840223"/>
            <a:chOff x="1292" y="1084"/>
            <a:chExt cx="3687" cy="1013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292" y="1084"/>
              <a:ext cx="3687" cy="796"/>
              <a:chOff x="1234" y="1097"/>
              <a:chExt cx="3687" cy="796"/>
            </a:xfrm>
          </p:grpSpPr>
          <p:sp>
            <p:nvSpPr>
              <p:cNvPr id="18440" name="Text Box 8"/>
              <p:cNvSpPr txBox="1">
                <a:spLocks noChangeArrowheads="1"/>
              </p:cNvSpPr>
              <p:nvPr/>
            </p:nvSpPr>
            <p:spPr bwMode="auto">
              <a:xfrm>
                <a:off x="1234" y="1097"/>
                <a:ext cx="3373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dirty="0">
                    <a:latin typeface="Arial" charset="0"/>
                    <a:cs typeface="Arial" charset="0"/>
                  </a:rPr>
                  <a:t>│</a:t>
                </a:r>
                <a:r>
                  <a:rPr lang="ru-RU" sz="2800" b="1" dirty="0">
                    <a:latin typeface="Arial" charset="0"/>
                    <a:cs typeface="Arial" charset="0"/>
                  </a:rPr>
                  <a:t>5│ = </a:t>
                </a:r>
                <a:r>
                  <a:rPr lang="ru-RU" sz="2800" b="1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5</a:t>
                </a:r>
                <a:r>
                  <a:rPr lang="ru-RU" sz="2800" b="1" dirty="0">
                    <a:solidFill>
                      <a:schemeClr val="hlink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ru-RU" sz="2800" b="1" dirty="0">
                    <a:latin typeface="Arial" charset="0"/>
                    <a:cs typeface="Arial" charset="0"/>
                  </a:rPr>
                  <a:t>                        │- 5│ = </a:t>
                </a:r>
                <a:r>
                  <a:rPr lang="ru-RU" sz="2800" b="1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5</a:t>
                </a:r>
                <a:endParaRPr lang="ru-RU" sz="2800" dirty="0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1292" y="1706"/>
                <a:ext cx="362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2" name="Oval 10"/>
              <p:cNvSpPr>
                <a:spLocks noChangeArrowheads="1"/>
              </p:cNvSpPr>
              <p:nvPr/>
            </p:nvSpPr>
            <p:spPr bwMode="auto">
              <a:xfrm>
                <a:off x="3061" y="1706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3" name="Oval 11"/>
              <p:cNvSpPr>
                <a:spLocks noChangeArrowheads="1"/>
              </p:cNvSpPr>
              <p:nvPr/>
            </p:nvSpPr>
            <p:spPr bwMode="auto">
              <a:xfrm>
                <a:off x="4150" y="1706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4" name="Oval 12"/>
              <p:cNvSpPr>
                <a:spLocks noChangeArrowheads="1"/>
              </p:cNvSpPr>
              <p:nvPr/>
            </p:nvSpPr>
            <p:spPr bwMode="auto">
              <a:xfrm>
                <a:off x="1927" y="1706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5" name="Text Box 13"/>
              <p:cNvSpPr txBox="1">
                <a:spLocks noChangeArrowheads="1"/>
              </p:cNvSpPr>
              <p:nvPr/>
            </p:nvSpPr>
            <p:spPr bwMode="auto">
              <a:xfrm>
                <a:off x="1869" y="1387"/>
                <a:ext cx="302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000" b="1">
                    <a:latin typeface="Arial" charset="0"/>
                  </a:rPr>
                  <a:t>- 5</a:t>
                </a:r>
              </a:p>
            </p:txBody>
          </p:sp>
          <p:sp>
            <p:nvSpPr>
              <p:cNvPr id="18446" name="Text Box 14"/>
              <p:cNvSpPr txBox="1">
                <a:spLocks noChangeArrowheads="1"/>
              </p:cNvSpPr>
              <p:nvPr/>
            </p:nvSpPr>
            <p:spPr bwMode="auto">
              <a:xfrm>
                <a:off x="4092" y="1433"/>
                <a:ext cx="205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000" b="1">
                    <a:latin typeface="Arial" charset="0"/>
                  </a:rPr>
                  <a:t>5</a:t>
                </a:r>
              </a:p>
            </p:txBody>
          </p:sp>
          <p:sp>
            <p:nvSpPr>
              <p:cNvPr id="18447" name="AutoShape 15"/>
              <p:cNvSpPr>
                <a:spLocks/>
              </p:cNvSpPr>
              <p:nvPr/>
            </p:nvSpPr>
            <p:spPr bwMode="auto">
              <a:xfrm rot="-5400000">
                <a:off x="2446" y="1279"/>
                <a:ext cx="141" cy="1088"/>
              </a:xfrm>
              <a:prstGeom prst="leftBrace">
                <a:avLst>
                  <a:gd name="adj1" fmla="val 6430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8" name="AutoShape 16"/>
              <p:cNvSpPr>
                <a:spLocks/>
              </p:cNvSpPr>
              <p:nvPr/>
            </p:nvSpPr>
            <p:spPr bwMode="auto">
              <a:xfrm rot="-5400000">
                <a:off x="3512" y="1255"/>
                <a:ext cx="187" cy="1089"/>
              </a:xfrm>
              <a:prstGeom prst="leftBrace">
                <a:avLst>
                  <a:gd name="adj1" fmla="val 4852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9" name="Text Box 17"/>
              <p:cNvSpPr txBox="1">
                <a:spLocks noChangeArrowheads="1"/>
              </p:cNvSpPr>
              <p:nvPr/>
            </p:nvSpPr>
            <p:spPr bwMode="auto">
              <a:xfrm>
                <a:off x="3026" y="1518"/>
                <a:ext cx="11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b="1">
                  <a:latin typeface="Arial" charset="0"/>
                </a:endParaRPr>
              </a:p>
            </p:txBody>
          </p:sp>
          <p:sp>
            <p:nvSpPr>
              <p:cNvPr id="18450" name="Text Box 18"/>
              <p:cNvSpPr txBox="1">
                <a:spLocks noChangeArrowheads="1"/>
              </p:cNvSpPr>
              <p:nvPr/>
            </p:nvSpPr>
            <p:spPr bwMode="auto">
              <a:xfrm>
                <a:off x="3003" y="1433"/>
                <a:ext cx="205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latin typeface="Arial" charset="0"/>
                  </a:rPr>
                  <a:t>0</a:t>
                </a:r>
              </a:p>
            </p:txBody>
          </p:sp>
        </p:grp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3198" y="1842"/>
              <a:ext cx="1496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chemeClr val="hlink"/>
                  </a:solidFill>
                  <a:latin typeface="Arial" charset="0"/>
                </a:rPr>
                <a:t>5</a:t>
              </a:r>
              <a:r>
                <a:rPr lang="ru-RU" sz="2400" b="1" dirty="0">
                  <a:latin typeface="Arial" charset="0"/>
                </a:rPr>
                <a:t> единиц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2078" y="1843"/>
              <a:ext cx="983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chemeClr val="hlink"/>
                  </a:solidFill>
                  <a:latin typeface="Arial" charset="0"/>
                </a:rPr>
                <a:t>5</a:t>
              </a:r>
              <a:r>
                <a:rPr lang="ru-RU" sz="2400" b="1" dirty="0">
                  <a:latin typeface="Arial" charset="0"/>
                </a:rPr>
                <a:t> единиц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Найдите модуль каждого из чисел: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682750" y="1647825"/>
            <a:ext cx="2516188" cy="3248025"/>
          </a:xfrm>
        </p:spPr>
        <p:txBody>
          <a:bodyPr>
            <a:normAutofit fontScale="92500" lnSpcReduction="10000"/>
          </a:bodyPr>
          <a:lstStyle/>
          <a:p>
            <a:r>
              <a:rPr lang="ru-RU" sz="3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│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17│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│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│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│-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,42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│=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│1, 253│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│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│</a:t>
            </a:r>
            <a:r>
              <a:rPr lang="ru-RU" sz="3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932363" y="1600200"/>
            <a:ext cx="2519362" cy="334168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17</a:t>
            </a:r>
            <a:endParaRPr lang="ru-RU" sz="36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20</a:t>
            </a:r>
            <a:endParaRPr lang="ru-RU" sz="36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sz="3600" dirty="0">
                <a:solidFill>
                  <a:srgbClr val="FF0000"/>
                </a:solidFill>
              </a:rPr>
              <a:t>0</a:t>
            </a:r>
            <a:r>
              <a:rPr lang="ru-RU" sz="3600" dirty="0" smtClean="0">
                <a:solidFill>
                  <a:srgbClr val="FF0000"/>
                </a:solidFill>
              </a:rPr>
              <a:t>,42</a:t>
            </a:r>
            <a:endParaRPr lang="ru-RU" sz="36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1,253</a:t>
            </a:r>
            <a:endParaRPr lang="ru-RU" sz="36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0,1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-1"/>
            <a:ext cx="1911837" cy="198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Найдите значение выражения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73150" y="2201863"/>
            <a:ext cx="4117975" cy="3686175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│-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- 10│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│- 8│∙│ - 3│=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│- 27│:│-9│=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43400" y="2201863"/>
            <a:ext cx="2143125" cy="392430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4+4=8</a:t>
            </a:r>
            <a:endParaRPr lang="ru-RU" sz="36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10-10=0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dirty="0">
                <a:solidFill>
                  <a:srgbClr val="FF0000"/>
                </a:solidFill>
              </a:rPr>
              <a:t>8</a:t>
            </a:r>
            <a:r>
              <a:rPr lang="ru-RU" sz="3600" dirty="0" smtClean="0">
                <a:solidFill>
                  <a:srgbClr val="FF0000"/>
                </a:solidFill>
              </a:rPr>
              <a:t>∙3=24</a:t>
            </a:r>
            <a:endParaRPr lang="ru-RU" sz="36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27: 9=3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196752"/>
            <a:ext cx="237489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71538" y="571480"/>
            <a:ext cx="68580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Из истории математики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>
            <a:off x="1905000" y="1676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5562600" y="1676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1613" y="2133600"/>
            <a:ext cx="2454275" cy="3181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|</a:t>
            </a:r>
            <a:r>
              <a:rPr lang="ru-RU" sz="4000" b="1" dirty="0">
                <a:solidFill>
                  <a:srgbClr val="C00000"/>
                </a:solidFill>
              </a:rPr>
              <a:t>а</a:t>
            </a:r>
            <a:r>
              <a:rPr lang="en-US" sz="4000" b="1" dirty="0">
                <a:solidFill>
                  <a:srgbClr val="C00000"/>
                </a:solidFill>
              </a:rPr>
              <a:t>|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851275" y="2133600"/>
            <a:ext cx="4911725" cy="411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be-BY" sz="2800" b="1" dirty="0">
              <a:solidFill>
                <a:srgbClr val="0000FF"/>
              </a:solidFill>
            </a:endParaRPr>
          </a:p>
          <a:p>
            <a:pPr algn="ctr"/>
            <a:r>
              <a:rPr lang="ru-RU" sz="3200" b="1" dirty="0">
                <a:solidFill>
                  <a:srgbClr val="0000FF"/>
                </a:solidFill>
              </a:rPr>
              <a:t>Модуль числа а </a:t>
            </a:r>
          </a:p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обозначают </a:t>
            </a:r>
            <a:r>
              <a:rPr lang="ru-RU" sz="3200" b="1" dirty="0">
                <a:solidFill>
                  <a:srgbClr val="0000FF"/>
                </a:solidFill>
              </a:rPr>
              <a:t>|а|</a:t>
            </a:r>
            <a:endParaRPr lang="ru-RU" sz="3200" b="1" dirty="0">
              <a:solidFill>
                <a:srgbClr val="0000FF"/>
              </a:solidFill>
            </a:endParaRPr>
          </a:p>
          <a:p>
            <a:pPr algn="ctr"/>
            <a:r>
              <a:rPr lang="ru-RU" sz="3200" b="1" dirty="0">
                <a:solidFill>
                  <a:srgbClr val="0000FF"/>
                </a:solidFill>
              </a:rPr>
              <a:t>Этот термин</a:t>
            </a:r>
          </a:p>
          <a:p>
            <a:pPr algn="ctr"/>
            <a:r>
              <a:rPr lang="ru-RU" sz="3200" b="1" dirty="0">
                <a:solidFill>
                  <a:srgbClr val="0000FF"/>
                </a:solidFill>
              </a:rPr>
              <a:t> «модуль»</a:t>
            </a:r>
          </a:p>
          <a:p>
            <a:pPr algn="ctr"/>
            <a:r>
              <a:rPr lang="ru-RU" sz="3200" b="1" dirty="0">
                <a:solidFill>
                  <a:srgbClr val="0000FF"/>
                </a:solidFill>
              </a:rPr>
              <a:t> ввел в 1806году</a:t>
            </a:r>
          </a:p>
          <a:p>
            <a:pPr algn="ctr"/>
            <a:r>
              <a:rPr lang="ru-RU" sz="3200" b="1" dirty="0">
                <a:solidFill>
                  <a:srgbClr val="0000FF"/>
                </a:solidFill>
              </a:rPr>
              <a:t> французский</a:t>
            </a:r>
          </a:p>
          <a:p>
            <a:pPr algn="ctr"/>
            <a:r>
              <a:rPr lang="ru-RU" sz="3200" b="1" dirty="0">
                <a:solidFill>
                  <a:srgbClr val="0000FF"/>
                </a:solidFill>
              </a:rPr>
              <a:t>математик Жорж Аргон.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229</TotalTime>
  <Words>279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 </vt:lpstr>
      <vt:lpstr>знаете ли вы, …</vt:lpstr>
      <vt:lpstr>Презентация PowerPoint</vt:lpstr>
      <vt:lpstr>Модуль положительного числа равен самому числу.  Модуль нуля равен нулю.</vt:lpstr>
      <vt:lpstr>Модуль отрицательного числа равен противоположному числу</vt:lpstr>
      <vt:lpstr>Противоположные числа имеют равные модули.</vt:lpstr>
      <vt:lpstr>Найдите модуль каждого из чисел:</vt:lpstr>
      <vt:lpstr>Найдите значение выражения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:  «Модуль числа»</dc:title>
  <dc:creator>Ирина</dc:creator>
  <cp:lastModifiedBy>User</cp:lastModifiedBy>
  <cp:revision>28</cp:revision>
  <dcterms:created xsi:type="dcterms:W3CDTF">2011-02-01T18:45:34Z</dcterms:created>
  <dcterms:modified xsi:type="dcterms:W3CDTF">2020-02-03T12:19:40Z</dcterms:modified>
</cp:coreProperties>
</file>