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35" r:id="rId1"/>
    <p:sldMasterId id="2147483772" r:id="rId2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5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25.5.18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4FD6A85-3CBC-4885-A99F-88C41183E249}" type="slidenum"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25.5.18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4FD6A85-3CBC-4885-A99F-88C41183E249}" type="slidenum"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25.5.18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4FD6A85-3CBC-4885-A99F-88C41183E249}" type="slidenum"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lnSpc>
                <a:spcPct val="100000"/>
              </a:lnSpc>
            </a:pPr>
            <a:r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25.5.18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>
              <a:lnSpc>
                <a:spcPct val="100000"/>
              </a:lnSpc>
            </a:pPr>
            <a:fld id="{D0F95E32-60FD-4171-9FC0-DFF338DB484D}" type="slidenum"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lnSpc>
                <a:spcPct val="100000"/>
              </a:lnSpc>
            </a:pPr>
            <a:r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25.5.18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>
              <a:lnSpc>
                <a:spcPct val="100000"/>
              </a:lnSpc>
            </a:pPr>
            <a:fld id="{D0F95E32-60FD-4171-9FC0-DFF338DB484D}" type="slidenum"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lnSpc>
                <a:spcPct val="100000"/>
              </a:lnSpc>
            </a:pPr>
            <a:r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25.5.18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>
              <a:lnSpc>
                <a:spcPct val="100000"/>
              </a:lnSpc>
            </a:pPr>
            <a:fld id="{D0F95E32-60FD-4171-9FC0-DFF338DB484D}" type="slidenum"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lnSpc>
                <a:spcPct val="100000"/>
              </a:lnSpc>
            </a:pPr>
            <a:r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25.5.18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>
              <a:lnSpc>
                <a:spcPct val="100000"/>
              </a:lnSpc>
            </a:pPr>
            <a:fld id="{D0F95E32-60FD-4171-9FC0-DFF338DB484D}" type="slidenum"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lnSpc>
                <a:spcPct val="100000"/>
              </a:lnSpc>
            </a:pPr>
            <a:r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25.5.18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>
              <a:lnSpc>
                <a:spcPct val="100000"/>
              </a:lnSpc>
            </a:pPr>
            <a:fld id="{D0F95E32-60FD-4171-9FC0-DFF338DB484D}" type="slidenum"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lnSpc>
                <a:spcPct val="100000"/>
              </a:lnSpc>
            </a:pPr>
            <a:r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25.5.18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>
              <a:lnSpc>
                <a:spcPct val="100000"/>
              </a:lnSpc>
            </a:pPr>
            <a:fld id="{D0F95E32-60FD-4171-9FC0-DFF338DB484D}" type="slidenum"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lnSpc>
                <a:spcPct val="100000"/>
              </a:lnSpc>
            </a:pPr>
            <a:r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25.5.18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>
              <a:lnSpc>
                <a:spcPct val="100000"/>
              </a:lnSpc>
            </a:pPr>
            <a:fld id="{D0F95E32-60FD-4171-9FC0-DFF338DB484D}" type="slidenum"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25.5.18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4FD6A85-3CBC-4885-A99F-88C41183E249}" type="slidenum"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lnSpc>
                <a:spcPct val="100000"/>
              </a:lnSpc>
            </a:pPr>
            <a:r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25.5.18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>
              <a:lnSpc>
                <a:spcPct val="100000"/>
              </a:lnSpc>
            </a:pPr>
            <a:fld id="{D0F95E32-60FD-4171-9FC0-DFF338DB484D}" type="slidenum"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lnSpc>
                <a:spcPct val="100000"/>
              </a:lnSpc>
            </a:pPr>
            <a:r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25.5.18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>
              <a:lnSpc>
                <a:spcPct val="100000"/>
              </a:lnSpc>
            </a:pPr>
            <a:fld id="{D0F95E32-60FD-4171-9FC0-DFF338DB484D}" type="slidenum"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lnSpc>
                <a:spcPct val="100000"/>
              </a:lnSpc>
            </a:pPr>
            <a:r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25.5.18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>
              <a:lnSpc>
                <a:spcPct val="100000"/>
              </a:lnSpc>
            </a:pPr>
            <a:fld id="{D0F95E32-60FD-4171-9FC0-DFF338DB484D}" type="slidenum"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lnSpc>
                <a:spcPct val="100000"/>
              </a:lnSpc>
            </a:pPr>
            <a:r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25.5.18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>
              <a:lnSpc>
                <a:spcPct val="100000"/>
              </a:lnSpc>
            </a:pPr>
            <a:fld id="{D0F95E32-60FD-4171-9FC0-DFF338DB484D}" type="slidenum"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25.5.18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 algn="r">
              <a:lnSpc>
                <a:spcPct val="100000"/>
              </a:lnSpc>
            </a:pPr>
            <a:fld id="{14FD6A85-3CBC-4885-A99F-88C41183E249}" type="slidenum"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25.5.18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4FD6A85-3CBC-4885-A99F-88C41183E249}" type="slidenum"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25.5.18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4FD6A85-3CBC-4885-A99F-88C41183E249}" type="slidenum"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25.5.18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4FD6A85-3CBC-4885-A99F-88C41183E249}" type="slidenum"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25.5.18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4FD6A85-3CBC-4885-A99F-88C41183E249}" type="slidenum"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25.5.18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4FD6A85-3CBC-4885-A99F-88C41183E249}" type="slidenum"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25.5.18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14FD6A85-3CBC-4885-A99F-88C41183E249}" type="slidenum"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25.5.18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14FD6A85-3CBC-4885-A99F-88C41183E249}" type="slidenum"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lnSpc>
                <a:spcPct val="100000"/>
              </a:lnSpc>
            </a:pPr>
            <a:r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25.5.18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algn="r">
              <a:lnSpc>
                <a:spcPct val="100000"/>
              </a:lnSpc>
            </a:pPr>
            <a:fld id="{14FD6A85-3CBC-4885-A99F-88C41183E249}" type="slidenum">
              <a:rPr lang="ru-RU" sz="1200" b="0" strike="noStrike" spc="-1" smtClean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0" name="Рисунок 3"/>
          <p:cNvPicPr/>
          <p:nvPr/>
        </p:nvPicPr>
        <p:blipFill>
          <a:blip r:embed="rId2"/>
          <a:stretch/>
        </p:blipFill>
        <p:spPr>
          <a:xfrm>
            <a:off x="504000" y="3493800"/>
            <a:ext cx="2085480" cy="1546200"/>
          </a:xfrm>
          <a:prstGeom prst="rect">
            <a:avLst/>
          </a:prstGeom>
          <a:ln>
            <a:noFill/>
          </a:ln>
        </p:spPr>
      </p:pic>
      <p:pic>
        <p:nvPicPr>
          <p:cNvPr id="81" name="Рисунок 4"/>
          <p:cNvPicPr/>
          <p:nvPr/>
        </p:nvPicPr>
        <p:blipFill>
          <a:blip r:embed="rId3"/>
          <a:stretch/>
        </p:blipFill>
        <p:spPr>
          <a:xfrm>
            <a:off x="4214810" y="3429000"/>
            <a:ext cx="2085480" cy="1546200"/>
          </a:xfrm>
          <a:prstGeom prst="rect">
            <a:avLst/>
          </a:prstGeom>
          <a:ln>
            <a:noFill/>
          </a:ln>
        </p:spPr>
      </p:pic>
      <p:pic>
        <p:nvPicPr>
          <p:cNvPr id="82" name="Рисунок 5"/>
          <p:cNvPicPr/>
          <p:nvPr/>
        </p:nvPicPr>
        <p:blipFill>
          <a:blip r:embed="rId4"/>
          <a:stretch/>
        </p:blipFill>
        <p:spPr>
          <a:xfrm>
            <a:off x="6286512" y="4857760"/>
            <a:ext cx="2085480" cy="1546200"/>
          </a:xfrm>
          <a:prstGeom prst="rect">
            <a:avLst/>
          </a:prstGeom>
          <a:ln>
            <a:noFill/>
          </a:ln>
        </p:spPr>
      </p:pic>
      <p:sp>
        <p:nvSpPr>
          <p:cNvPr id="83" name="TextShape 3"/>
          <p:cNvSpPr txBox="1"/>
          <p:nvPr/>
        </p:nvSpPr>
        <p:spPr>
          <a:xfrm>
            <a:off x="407160" y="91440"/>
            <a:ext cx="8664840" cy="5020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Программа курса по физике для предпрофильной подготовки
учеников 9 –х классов
«Физик – исследователь»</a:t>
            </a:r>
            <a:r>
              <a:rPr lang="ru-RU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</a:p>
        </p:txBody>
      </p:sp>
      <p:pic>
        <p:nvPicPr>
          <p:cNvPr id="84" name="Рисунок 83"/>
          <p:cNvPicPr/>
          <p:nvPr/>
        </p:nvPicPr>
        <p:blipFill>
          <a:blip r:embed="rId5" cstate="print"/>
          <a:stretch/>
        </p:blipFill>
        <p:spPr>
          <a:xfrm>
            <a:off x="2214546" y="4857760"/>
            <a:ext cx="2457000" cy="1649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432000" y="874440"/>
            <a:ext cx="5497322" cy="3126064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32000" indent="-324000">
              <a:buClr>
                <a:srgbClr val="000000"/>
              </a:buClr>
              <a:buSzPct val="45000"/>
            </a:pPr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Курс 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рассчитан на учащихся, </a:t>
            </a:r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проявляющих интерес 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 исследовательской деятельности в области физики. Он позволяет на более глубоком уровне формировать у учащихся представление об измерении величин, устройстве приборов</a:t>
            </a:r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</a:p>
          <a:p>
            <a:pPr marL="432000" indent="-324000">
              <a:buClr>
                <a:srgbClr val="000000"/>
              </a:buClr>
              <a:buSzPct val="45000"/>
            </a:pPr>
            <a:endParaRPr lang="ru-RU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</a:t>
            </a:r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87" name="Рисунок 86"/>
          <p:cNvPicPr/>
          <p:nvPr/>
        </p:nvPicPr>
        <p:blipFill>
          <a:blip r:embed="rId2"/>
          <a:stretch/>
        </p:blipFill>
        <p:spPr>
          <a:xfrm>
            <a:off x="5929322" y="1357298"/>
            <a:ext cx="2807438" cy="1785950"/>
          </a:xfrm>
          <a:prstGeom prst="rect">
            <a:avLst/>
          </a:prstGeom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500034" y="4071942"/>
            <a:ext cx="792961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Полученные в ходе  изучения курса умения и навыки являются необходимыми при проведении лабораторных </a:t>
            </a:r>
          </a:p>
          <a:p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 практических работ по таким учебным дисциплинам, как физика, математика, химия, биология.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57200" y="274680"/>
            <a:ext cx="8229240" cy="65399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Цель курса :
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428760" y="1500174"/>
            <a:ext cx="8229240" cy="4554306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повышение познавательного интереса</a:t>
            </a:r>
          </a:p>
          <a:p>
            <a:pPr>
              <a:lnSpc>
                <a:spcPct val="100000"/>
              </a:lnSpc>
            </a:pPr>
            <a:endParaRPr lang="ru-RU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углубление знаний в области физики</a:t>
            </a:r>
          </a:p>
          <a:p>
            <a:pPr marL="343080" indent="-342720">
              <a:lnSpc>
                <a:spcPct val="100000"/>
              </a:lnSpc>
            </a:pPr>
            <a:endParaRPr lang="ru-RU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развитие исследовательских навыков</a:t>
            </a:r>
          </a:p>
          <a:p>
            <a:pPr marL="343080" indent="-342720">
              <a:lnSpc>
                <a:spcPct val="100000"/>
              </a:lnSpc>
            </a:pPr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lang="ru-RU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Курс рассчитан на 17 часов. </a:t>
            </a:r>
            <a:endParaRPr lang="ru-RU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lang="ru-RU" sz="24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Для контроля знаний в конце курса предполагается самостоятельная лабораторная работа.</a:t>
            </a:r>
            <a:endParaRPr lang="ru-RU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90" name="Рисунок 89"/>
          <p:cNvPicPr/>
          <p:nvPr/>
        </p:nvPicPr>
        <p:blipFill>
          <a:blip r:embed="rId2" cstate="print"/>
          <a:stretch/>
        </p:blipFill>
        <p:spPr>
          <a:xfrm>
            <a:off x="6572264" y="2071678"/>
            <a:ext cx="1909440" cy="1255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Задачи курса: </a:t>
            </a:r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457200" y="1285860"/>
            <a:ext cx="8229240" cy="48399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8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Развивающая: 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Углубить понимание учащимися сути физических понятий и явлений.</a:t>
            </a:r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8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Воспитательная:</a:t>
            </a:r>
            <a:r>
              <a:rPr lang="ru-RU" sz="2800" b="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Сформировать навыки самостоятельного выполнения лабораторных работ.</a:t>
            </a:r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8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Образовательная:</a:t>
            </a:r>
            <a:r>
              <a:rPr lang="ru-RU" sz="2800" b="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Научить применять известные способы проведения эксперимента в нестандартных условиях.</a:t>
            </a:r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Прогнозируемые результаты:</a:t>
            </a:r>
            <a:r>
              <a:rPr lang="ru-RU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457200" y="928800"/>
            <a:ext cx="8229240" cy="5196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Самостоятельно выполнять измерения в ходе выполнения опытов.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Уметь делать соответствующие вычисления.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Анализировать полученные результаты.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Знать устройство измерительных приборов, способы обработки данных.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Проектировать и моделировать.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Строить план исследования.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Фиксировать эмпирические данные (с учётом погрешностей) в виде графика и таблицы.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Описывать механизм явления с опорой на его рабочую модель.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Предлагать и проводить эксперименты или наблюдения, позволяющие выявить новые характеристики явлений, проверять и корректировать рабочие модели.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Сотрудничать с товарищами, работая в исследовательской группе.</a:t>
            </a:r>
          </a:p>
          <a:p>
            <a:pPr>
              <a:lnSpc>
                <a:spcPct val="100000"/>
              </a:lnSpc>
            </a:pPr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Апекс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222</Words>
  <Application>LibreOffice/5.1.0.3$Windows_x86 LibreOffice_project/5e3e00a007d9b3b6efb6797a8b8e57b51ab1f737</Application>
  <PresentationFormat>Экран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Апекс</vt:lpstr>
      <vt:lpstr>Аспект</vt:lpstr>
      <vt:lpstr>Слайд 1</vt:lpstr>
      <vt:lpstr>Слайд 2</vt:lpstr>
      <vt:lpstr>Слайд 3</vt:lpstr>
      <vt:lpstr>Слайд 4</vt:lpstr>
      <vt:lpstr>Слайд 5</vt:lpstr>
    </vt:vector>
  </TitlesOfParts>
  <Company>MBOUSHI1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курса по физике для предпрофильной подготовки учеников 9 –х классов «Физик – исследователь» </dc:title>
  <dc:subject/>
  <dc:creator>kudentsova</dc:creator>
  <dc:description/>
  <cp:lastModifiedBy>kudentsova</cp:lastModifiedBy>
  <cp:revision>3</cp:revision>
  <dcterms:created xsi:type="dcterms:W3CDTF">2018-05-24T07:58:28Z</dcterms:created>
  <dcterms:modified xsi:type="dcterms:W3CDTF">2018-05-25T05:49:21Z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MBOUSHI1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Экран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5</vt:i4>
  </property>
</Properties>
</file>